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7"/>
  </p:notesMasterIdLst>
  <p:sldIdLst>
    <p:sldId id="256" r:id="rId2"/>
    <p:sldId id="318" r:id="rId3"/>
    <p:sldId id="313" r:id="rId4"/>
    <p:sldId id="265" r:id="rId5"/>
    <p:sldId id="312" r:id="rId6"/>
    <p:sldId id="314" r:id="rId7"/>
    <p:sldId id="315" r:id="rId8"/>
    <p:sldId id="263" r:id="rId9"/>
    <p:sldId id="273" r:id="rId10"/>
    <p:sldId id="262" r:id="rId11"/>
    <p:sldId id="267" r:id="rId12"/>
    <p:sldId id="264" r:id="rId13"/>
    <p:sldId id="269" r:id="rId14"/>
    <p:sldId id="276" r:id="rId15"/>
    <p:sldId id="317" r:id="rId16"/>
  </p:sldIdLst>
  <p:sldSz cx="9144000" cy="5143500" type="screen16x9"/>
  <p:notesSz cx="6858000" cy="9144000"/>
  <p:embeddedFontLst>
    <p:embeddedFont>
      <p:font typeface="Archivo" panose="020B0604020202020204" charset="0"/>
      <p:regular r:id="rId18"/>
      <p:bold r:id="rId19"/>
      <p:italic r:id="rId20"/>
      <p:boldItalic r:id="rId21"/>
    </p:embeddedFont>
    <p:embeddedFont>
      <p:font typeface="Bebas Neue" panose="020B0606020202050201" pitchFamily="34" charset="0"/>
      <p:regular r:id="rId22"/>
    </p:embeddedFont>
    <p:embeddedFont>
      <p:font typeface="Nunito Light" pitchFamily="2" charset="0"/>
      <p:regular r:id="rId23"/>
      <p:italic r:id="rId24"/>
    </p:embeddedFont>
    <p:embeddedFont>
      <p:font typeface="Poppins" panose="00000500000000000000" pitchFamily="2"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82FB9A-90E5-449C-8A5A-63AD64EE1075}">
  <a:tblStyle styleId="{EA82FB9A-90E5-449C-8A5A-63AD64EE10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E564AB-0A4E-4474-B3EE-EAC21A8CE19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3" d="100"/>
          <a:sy n="103" d="100"/>
        </p:scale>
        <p:origin x="898"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72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 name="Google Shape;18;p4"/>
          <p:cNvSpPr txBox="1">
            <a:spLocks noGrp="1"/>
          </p:cNvSpPr>
          <p:nvPr>
            <p:ph type="body" idx="1"/>
          </p:nvPr>
        </p:nvSpPr>
        <p:spPr>
          <a:xfrm>
            <a:off x="720000" y="1215750"/>
            <a:ext cx="7704000" cy="3163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sz="1400"/>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19" name="Google Shape;19;p4"/>
          <p:cNvPicPr preferRelativeResize="0"/>
          <p:nvPr/>
        </p:nvPicPr>
        <p:blipFill rotWithShape="1">
          <a:blip r:embed="rId2">
            <a:alphaModFix/>
          </a:blip>
          <a:srcRect l="39171" r="5368"/>
          <a:stretch/>
        </p:blipFill>
        <p:spPr>
          <a:xfrm>
            <a:off x="7719024" y="0"/>
            <a:ext cx="3005225" cy="5143499"/>
          </a:xfrm>
          <a:prstGeom prst="rect">
            <a:avLst/>
          </a:prstGeom>
          <a:noFill/>
          <a:ln>
            <a:noFill/>
          </a:ln>
        </p:spPr>
      </p:pic>
      <p:sp>
        <p:nvSpPr>
          <p:cNvPr id="20" name="Google Shape;20;p4"/>
          <p:cNvSpPr/>
          <p:nvPr/>
        </p:nvSpPr>
        <p:spPr>
          <a:xfrm rot="10800000">
            <a:off x="7719024" y="-1394796"/>
            <a:ext cx="5215451" cy="5113671"/>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9"/>
        <p:cNvGrpSpPr/>
        <p:nvPr/>
      </p:nvGrpSpPr>
      <p:grpSpPr>
        <a:xfrm>
          <a:off x="0" y="0"/>
          <a:ext cx="0" cy="0"/>
          <a:chOff x="0" y="0"/>
          <a:chExt cx="0" cy="0"/>
        </a:xfrm>
      </p:grpSpPr>
      <p:sp>
        <p:nvSpPr>
          <p:cNvPr id="120" name="Google Shape;12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25"/>
          <p:cNvSpPr txBox="1">
            <a:spLocks noGrp="1"/>
          </p:cNvSpPr>
          <p:nvPr>
            <p:ph type="subTitle" idx="1"/>
          </p:nvPr>
        </p:nvSpPr>
        <p:spPr>
          <a:xfrm>
            <a:off x="937625" y="2664950"/>
            <a:ext cx="2175300" cy="131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5"/>
          <p:cNvSpPr txBox="1">
            <a:spLocks noGrp="1"/>
          </p:cNvSpPr>
          <p:nvPr>
            <p:ph type="subTitle" idx="2"/>
          </p:nvPr>
        </p:nvSpPr>
        <p:spPr>
          <a:xfrm>
            <a:off x="3484347" y="2664950"/>
            <a:ext cx="2175300" cy="131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5"/>
          <p:cNvSpPr txBox="1">
            <a:spLocks noGrp="1"/>
          </p:cNvSpPr>
          <p:nvPr>
            <p:ph type="subTitle" idx="3"/>
          </p:nvPr>
        </p:nvSpPr>
        <p:spPr>
          <a:xfrm>
            <a:off x="6031075" y="2664950"/>
            <a:ext cx="2175300" cy="131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5"/>
          <p:cNvSpPr txBox="1">
            <a:spLocks noGrp="1"/>
          </p:cNvSpPr>
          <p:nvPr>
            <p:ph type="subTitle" idx="4"/>
          </p:nvPr>
        </p:nvSpPr>
        <p:spPr>
          <a:xfrm>
            <a:off x="937625" y="2252455"/>
            <a:ext cx="2175300" cy="45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5" name="Google Shape;125;p25"/>
          <p:cNvSpPr txBox="1">
            <a:spLocks noGrp="1"/>
          </p:cNvSpPr>
          <p:nvPr>
            <p:ph type="subTitle" idx="5"/>
          </p:nvPr>
        </p:nvSpPr>
        <p:spPr>
          <a:xfrm>
            <a:off x="3484350" y="2252455"/>
            <a:ext cx="2175300" cy="45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6" name="Google Shape;126;p25"/>
          <p:cNvSpPr txBox="1">
            <a:spLocks noGrp="1"/>
          </p:cNvSpPr>
          <p:nvPr>
            <p:ph type="subTitle" idx="6"/>
          </p:nvPr>
        </p:nvSpPr>
        <p:spPr>
          <a:xfrm>
            <a:off x="6031075" y="2252455"/>
            <a:ext cx="2175300" cy="45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27" name="Google Shape;127;p25"/>
          <p:cNvPicPr preferRelativeResize="0"/>
          <p:nvPr/>
        </p:nvPicPr>
        <p:blipFill rotWithShape="1">
          <a:blip r:embed="rId2">
            <a:alphaModFix/>
          </a:blip>
          <a:srcRect t="61776"/>
          <a:stretch/>
        </p:blipFill>
        <p:spPr>
          <a:xfrm flipH="1">
            <a:off x="25" y="4344050"/>
            <a:ext cx="9144003" cy="799451"/>
          </a:xfrm>
          <a:prstGeom prst="rect">
            <a:avLst/>
          </a:prstGeom>
          <a:noFill/>
          <a:ln>
            <a:noFill/>
          </a:ln>
        </p:spPr>
      </p:pic>
      <p:sp>
        <p:nvSpPr>
          <p:cNvPr id="128" name="Google Shape;128;p25"/>
          <p:cNvSpPr/>
          <p:nvPr/>
        </p:nvSpPr>
        <p:spPr>
          <a:xfrm rot="-5400000">
            <a:off x="5608776" y="4063103"/>
            <a:ext cx="5215056" cy="5113284"/>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8" name="Google Shape;158;p28"/>
          <p:cNvSpPr txBox="1">
            <a:spLocks noGrp="1"/>
          </p:cNvSpPr>
          <p:nvPr>
            <p:ph type="subTitle" idx="1"/>
          </p:nvPr>
        </p:nvSpPr>
        <p:spPr>
          <a:xfrm>
            <a:off x="872903" y="1710151"/>
            <a:ext cx="2259300" cy="8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8"/>
          <p:cNvSpPr txBox="1">
            <a:spLocks noGrp="1"/>
          </p:cNvSpPr>
          <p:nvPr>
            <p:ph type="subTitle" idx="2"/>
          </p:nvPr>
        </p:nvSpPr>
        <p:spPr>
          <a:xfrm>
            <a:off x="3442351" y="1710151"/>
            <a:ext cx="2259300" cy="8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8"/>
          <p:cNvSpPr txBox="1">
            <a:spLocks noGrp="1"/>
          </p:cNvSpPr>
          <p:nvPr>
            <p:ph type="subTitle" idx="3"/>
          </p:nvPr>
        </p:nvSpPr>
        <p:spPr>
          <a:xfrm>
            <a:off x="2157627" y="3135650"/>
            <a:ext cx="2259300" cy="8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28"/>
          <p:cNvSpPr txBox="1">
            <a:spLocks noGrp="1"/>
          </p:cNvSpPr>
          <p:nvPr>
            <p:ph type="subTitle" idx="4"/>
          </p:nvPr>
        </p:nvSpPr>
        <p:spPr>
          <a:xfrm>
            <a:off x="6011798" y="1710151"/>
            <a:ext cx="2259300" cy="8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2" name="Google Shape;162;p28"/>
          <p:cNvSpPr txBox="1">
            <a:spLocks noGrp="1"/>
          </p:cNvSpPr>
          <p:nvPr>
            <p:ph type="subTitle" idx="5"/>
          </p:nvPr>
        </p:nvSpPr>
        <p:spPr>
          <a:xfrm>
            <a:off x="4727074" y="3135650"/>
            <a:ext cx="2259300" cy="8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3" name="Google Shape;163;p28"/>
          <p:cNvSpPr txBox="1">
            <a:spLocks noGrp="1"/>
          </p:cNvSpPr>
          <p:nvPr>
            <p:ph type="subTitle" idx="6"/>
          </p:nvPr>
        </p:nvSpPr>
        <p:spPr>
          <a:xfrm>
            <a:off x="872903" y="1381625"/>
            <a:ext cx="2259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4" name="Google Shape;164;p28"/>
          <p:cNvSpPr txBox="1">
            <a:spLocks noGrp="1"/>
          </p:cNvSpPr>
          <p:nvPr>
            <p:ph type="subTitle" idx="7"/>
          </p:nvPr>
        </p:nvSpPr>
        <p:spPr>
          <a:xfrm>
            <a:off x="3442350" y="1381625"/>
            <a:ext cx="2259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5" name="Google Shape;165;p28"/>
          <p:cNvSpPr txBox="1">
            <a:spLocks noGrp="1"/>
          </p:cNvSpPr>
          <p:nvPr>
            <p:ph type="subTitle" idx="8"/>
          </p:nvPr>
        </p:nvSpPr>
        <p:spPr>
          <a:xfrm>
            <a:off x="6011797" y="1381625"/>
            <a:ext cx="2259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6" name="Google Shape;166;p28"/>
          <p:cNvSpPr txBox="1">
            <a:spLocks noGrp="1"/>
          </p:cNvSpPr>
          <p:nvPr>
            <p:ph type="subTitle" idx="9"/>
          </p:nvPr>
        </p:nvSpPr>
        <p:spPr>
          <a:xfrm>
            <a:off x="2157626" y="2803900"/>
            <a:ext cx="2259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7" name="Google Shape;167;p28"/>
          <p:cNvSpPr txBox="1">
            <a:spLocks noGrp="1"/>
          </p:cNvSpPr>
          <p:nvPr>
            <p:ph type="subTitle" idx="13"/>
          </p:nvPr>
        </p:nvSpPr>
        <p:spPr>
          <a:xfrm>
            <a:off x="4727074" y="2803900"/>
            <a:ext cx="2259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pic>
        <p:nvPicPr>
          <p:cNvPr id="168" name="Google Shape;168;p28"/>
          <p:cNvPicPr preferRelativeResize="0"/>
          <p:nvPr/>
        </p:nvPicPr>
        <p:blipFill rotWithShape="1">
          <a:blip r:embed="rId2">
            <a:alphaModFix/>
          </a:blip>
          <a:srcRect t="61776"/>
          <a:stretch/>
        </p:blipFill>
        <p:spPr>
          <a:xfrm>
            <a:off x="25" y="4344050"/>
            <a:ext cx="9144003" cy="799451"/>
          </a:xfrm>
          <a:prstGeom prst="rect">
            <a:avLst/>
          </a:prstGeom>
          <a:noFill/>
          <a:ln>
            <a:noFill/>
          </a:ln>
        </p:spPr>
      </p:pic>
      <p:sp>
        <p:nvSpPr>
          <p:cNvPr id="169" name="Google Shape;169;p28"/>
          <p:cNvSpPr/>
          <p:nvPr/>
        </p:nvSpPr>
        <p:spPr>
          <a:xfrm rot="-5400000">
            <a:off x="4937451" y="4063103"/>
            <a:ext cx="5215056" cy="5113284"/>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3"/>
        <p:cNvGrpSpPr/>
        <p:nvPr/>
      </p:nvGrpSpPr>
      <p:grpSpPr>
        <a:xfrm>
          <a:off x="0" y="0"/>
          <a:ext cx="0" cy="0"/>
          <a:chOff x="0" y="0"/>
          <a:chExt cx="0" cy="0"/>
        </a:xfrm>
      </p:grpSpPr>
      <p:pic>
        <p:nvPicPr>
          <p:cNvPr id="184" name="Google Shape;184;p31"/>
          <p:cNvPicPr preferRelativeResize="0"/>
          <p:nvPr/>
        </p:nvPicPr>
        <p:blipFill rotWithShape="1">
          <a:blip r:embed="rId2">
            <a:alphaModFix/>
          </a:blip>
          <a:srcRect t="10127" b="45416"/>
          <a:stretch/>
        </p:blipFill>
        <p:spPr>
          <a:xfrm rot="5400000">
            <a:off x="5492132" y="1594201"/>
            <a:ext cx="5380101" cy="1955100"/>
          </a:xfrm>
          <a:prstGeom prst="rect">
            <a:avLst/>
          </a:prstGeom>
          <a:noFill/>
          <a:ln>
            <a:noFill/>
          </a:ln>
        </p:spPr>
      </p:pic>
      <p:pic>
        <p:nvPicPr>
          <p:cNvPr id="185" name="Google Shape;185;p31"/>
          <p:cNvPicPr preferRelativeResize="0"/>
          <p:nvPr/>
        </p:nvPicPr>
        <p:blipFill rotWithShape="1">
          <a:blip r:embed="rId2">
            <a:alphaModFix/>
          </a:blip>
          <a:srcRect t="10127" b="45416"/>
          <a:stretch/>
        </p:blipFill>
        <p:spPr>
          <a:xfrm rot="-5400000" flipH="1">
            <a:off x="-1728233" y="1594201"/>
            <a:ext cx="5380101" cy="19551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6"/>
        <p:cNvGrpSpPr/>
        <p:nvPr/>
      </p:nvGrpSpPr>
      <p:grpSpPr>
        <a:xfrm>
          <a:off x="0" y="0"/>
          <a:ext cx="0" cy="0"/>
          <a:chOff x="0" y="0"/>
          <a:chExt cx="0" cy="0"/>
        </a:xfrm>
      </p:grpSpPr>
      <p:pic>
        <p:nvPicPr>
          <p:cNvPr id="187" name="Google Shape;187;p32"/>
          <p:cNvPicPr preferRelativeResize="0"/>
          <p:nvPr/>
        </p:nvPicPr>
        <p:blipFill rotWithShape="1">
          <a:blip r:embed="rId2">
            <a:alphaModFix/>
          </a:blip>
          <a:srcRect l="39171" r="5368"/>
          <a:stretch/>
        </p:blipFill>
        <p:spPr>
          <a:xfrm>
            <a:off x="6138774" y="0"/>
            <a:ext cx="3005225" cy="5143499"/>
          </a:xfrm>
          <a:prstGeom prst="rect">
            <a:avLst/>
          </a:prstGeom>
          <a:noFill/>
          <a:ln>
            <a:noFill/>
          </a:ln>
        </p:spPr>
      </p:pic>
      <p:sp>
        <p:nvSpPr>
          <p:cNvPr id="188" name="Google Shape;188;p32"/>
          <p:cNvSpPr/>
          <p:nvPr/>
        </p:nvSpPr>
        <p:spPr>
          <a:xfrm flipH="1">
            <a:off x="5785556" y="2848489"/>
            <a:ext cx="4270815" cy="4187470"/>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11150" y="1424638"/>
            <a:ext cx="5637300" cy="1777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11150" y="3243063"/>
            <a:ext cx="4528800" cy="475800"/>
          </a:xfrm>
          <a:prstGeom prst="rect">
            <a:avLst/>
          </a:prstGeom>
          <a:solidFill>
            <a:schemeClr val="dk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537901" y="3243079"/>
            <a:ext cx="5215451" cy="5113671"/>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1" name="Google Shape;31;p6"/>
          <p:cNvPicPr preferRelativeResize="0"/>
          <p:nvPr/>
        </p:nvPicPr>
        <p:blipFill rotWithShape="1">
          <a:blip r:embed="rId2">
            <a:alphaModFix/>
          </a:blip>
          <a:srcRect t="61776"/>
          <a:stretch/>
        </p:blipFill>
        <p:spPr>
          <a:xfrm flipH="1">
            <a:off x="25" y="4878926"/>
            <a:ext cx="9144003" cy="264574"/>
          </a:xfrm>
          <a:prstGeom prst="rect">
            <a:avLst/>
          </a:prstGeom>
          <a:noFill/>
          <a:ln>
            <a:noFill/>
          </a:ln>
        </p:spPr>
      </p:pic>
      <p:sp>
        <p:nvSpPr>
          <p:cNvPr id="32" name="Google Shape;32;p6"/>
          <p:cNvSpPr/>
          <p:nvPr/>
        </p:nvSpPr>
        <p:spPr>
          <a:xfrm rot="-5400000" flipH="1">
            <a:off x="6164623" y="-2882478"/>
            <a:ext cx="4099350" cy="4019351"/>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7"/>
          <p:cNvSpPr txBox="1">
            <a:spLocks noGrp="1"/>
          </p:cNvSpPr>
          <p:nvPr>
            <p:ph type="subTitle" idx="1"/>
          </p:nvPr>
        </p:nvSpPr>
        <p:spPr>
          <a:xfrm>
            <a:off x="720000" y="1700300"/>
            <a:ext cx="4294800" cy="1910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36" name="Google Shape;36;p7"/>
          <p:cNvSpPr/>
          <p:nvPr/>
        </p:nvSpPr>
        <p:spPr>
          <a:xfrm rot="5400000">
            <a:off x="-1678050" y="3954635"/>
            <a:ext cx="5397188" cy="5291862"/>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39" name="Google Shape;39;p8"/>
          <p:cNvPicPr preferRelativeResize="0"/>
          <p:nvPr/>
        </p:nvPicPr>
        <p:blipFill rotWithShape="1">
          <a:blip r:embed="rId2">
            <a:alphaModFix/>
          </a:blip>
          <a:srcRect l="39171" r="5368"/>
          <a:stretch/>
        </p:blipFill>
        <p:spPr>
          <a:xfrm rot="10800000" flipH="1">
            <a:off x="7670188" y="0"/>
            <a:ext cx="3005225" cy="5143499"/>
          </a:xfrm>
          <a:prstGeom prst="rect">
            <a:avLst/>
          </a:prstGeom>
          <a:noFill/>
          <a:ln>
            <a:noFill/>
          </a:ln>
        </p:spPr>
      </p:pic>
      <p:pic>
        <p:nvPicPr>
          <p:cNvPr id="40" name="Google Shape;40;p8"/>
          <p:cNvPicPr preferRelativeResize="0"/>
          <p:nvPr/>
        </p:nvPicPr>
        <p:blipFill rotWithShape="1">
          <a:blip r:embed="rId2">
            <a:alphaModFix/>
          </a:blip>
          <a:srcRect l="39171" r="5368"/>
          <a:stretch/>
        </p:blipFill>
        <p:spPr>
          <a:xfrm flipH="1">
            <a:off x="-1531412" y="0"/>
            <a:ext cx="3005225" cy="51434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720000" y="1265675"/>
            <a:ext cx="39297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7"/>
          <p:cNvSpPr txBox="1">
            <a:spLocks noGrp="1"/>
          </p:cNvSpPr>
          <p:nvPr>
            <p:ph type="subTitle" idx="1"/>
          </p:nvPr>
        </p:nvSpPr>
        <p:spPr>
          <a:xfrm>
            <a:off x="720000" y="2914825"/>
            <a:ext cx="3929700" cy="9630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0" name="Google Shape;80;p17"/>
          <p:cNvSpPr>
            <a:spLocks noGrp="1"/>
          </p:cNvSpPr>
          <p:nvPr>
            <p:ph type="pic" idx="2"/>
          </p:nvPr>
        </p:nvSpPr>
        <p:spPr>
          <a:xfrm>
            <a:off x="5166833" y="0"/>
            <a:ext cx="3672300" cy="5143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3"/>
          <p:cNvSpPr txBox="1">
            <a:spLocks noGrp="1"/>
          </p:cNvSpPr>
          <p:nvPr>
            <p:ph type="subTitle" idx="1"/>
          </p:nvPr>
        </p:nvSpPr>
        <p:spPr>
          <a:xfrm>
            <a:off x="5012625" y="2743300"/>
            <a:ext cx="2460900" cy="1587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23"/>
          <p:cNvSpPr txBox="1">
            <a:spLocks noGrp="1"/>
          </p:cNvSpPr>
          <p:nvPr>
            <p:ph type="subTitle" idx="2"/>
          </p:nvPr>
        </p:nvSpPr>
        <p:spPr>
          <a:xfrm>
            <a:off x="1670450" y="2743300"/>
            <a:ext cx="2460900" cy="1587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3"/>
          <p:cNvSpPr txBox="1">
            <a:spLocks noGrp="1"/>
          </p:cNvSpPr>
          <p:nvPr>
            <p:ph type="subTitle" idx="3"/>
          </p:nvPr>
        </p:nvSpPr>
        <p:spPr>
          <a:xfrm>
            <a:off x="1670450" y="2287087"/>
            <a:ext cx="2460900" cy="495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0" name="Google Shape;110;p23"/>
          <p:cNvSpPr txBox="1">
            <a:spLocks noGrp="1"/>
          </p:cNvSpPr>
          <p:nvPr>
            <p:ph type="subTitle" idx="4"/>
          </p:nvPr>
        </p:nvSpPr>
        <p:spPr>
          <a:xfrm>
            <a:off x="5012649" y="2287087"/>
            <a:ext cx="2460900" cy="495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11" name="Google Shape;111;p23"/>
          <p:cNvPicPr preferRelativeResize="0"/>
          <p:nvPr/>
        </p:nvPicPr>
        <p:blipFill rotWithShape="1">
          <a:blip r:embed="rId2">
            <a:alphaModFix/>
          </a:blip>
          <a:srcRect t="61776"/>
          <a:stretch/>
        </p:blipFill>
        <p:spPr>
          <a:xfrm flipH="1">
            <a:off x="25" y="4878926"/>
            <a:ext cx="9144003" cy="264574"/>
          </a:xfrm>
          <a:prstGeom prst="rect">
            <a:avLst/>
          </a:prstGeom>
          <a:noFill/>
          <a:ln>
            <a:noFill/>
          </a:ln>
        </p:spPr>
      </p:pic>
      <p:sp>
        <p:nvSpPr>
          <p:cNvPr id="112" name="Google Shape;112;p23"/>
          <p:cNvSpPr/>
          <p:nvPr/>
        </p:nvSpPr>
        <p:spPr>
          <a:xfrm rot="-5400000" flipH="1">
            <a:off x="7089950" y="-2601215"/>
            <a:ext cx="5397188" cy="5291862"/>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24"/>
          <p:cNvSpPr txBox="1">
            <a:spLocks noGrp="1"/>
          </p:cNvSpPr>
          <p:nvPr>
            <p:ph type="subTitle" idx="1"/>
          </p:nvPr>
        </p:nvSpPr>
        <p:spPr>
          <a:xfrm>
            <a:off x="4947756" y="1667625"/>
            <a:ext cx="3040800" cy="2068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4"/>
          <p:cNvSpPr txBox="1">
            <a:spLocks noGrp="1"/>
          </p:cNvSpPr>
          <p:nvPr>
            <p:ph type="subTitle" idx="2"/>
          </p:nvPr>
        </p:nvSpPr>
        <p:spPr>
          <a:xfrm>
            <a:off x="1155450" y="1667625"/>
            <a:ext cx="3040800" cy="2068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17" name="Google Shape;117;p24"/>
          <p:cNvPicPr preferRelativeResize="0"/>
          <p:nvPr/>
        </p:nvPicPr>
        <p:blipFill rotWithShape="1">
          <a:blip r:embed="rId2">
            <a:alphaModFix/>
          </a:blip>
          <a:srcRect t="61776"/>
          <a:stretch/>
        </p:blipFill>
        <p:spPr>
          <a:xfrm>
            <a:off x="25" y="4344050"/>
            <a:ext cx="9144003" cy="799451"/>
          </a:xfrm>
          <a:prstGeom prst="rect">
            <a:avLst/>
          </a:prstGeom>
          <a:noFill/>
          <a:ln>
            <a:noFill/>
          </a:ln>
        </p:spPr>
      </p:pic>
      <p:sp>
        <p:nvSpPr>
          <p:cNvPr id="118" name="Google Shape;118;p24"/>
          <p:cNvSpPr/>
          <p:nvPr/>
        </p:nvSpPr>
        <p:spPr>
          <a:xfrm rot="5400000" flipH="1">
            <a:off x="-1744899" y="4063103"/>
            <a:ext cx="5215056" cy="5113284"/>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48" r:id="rId2"/>
    <p:sldLayoutId id="2147483652" r:id="rId3"/>
    <p:sldLayoutId id="2147483653" r:id="rId4"/>
    <p:sldLayoutId id="2147483654" r:id="rId5"/>
    <p:sldLayoutId id="2147483658" r:id="rId6"/>
    <p:sldLayoutId id="2147483663" r:id="rId7"/>
    <p:sldLayoutId id="2147483669" r:id="rId8"/>
    <p:sldLayoutId id="2147483670" r:id="rId9"/>
    <p:sldLayoutId id="2147483671" r:id="rId10"/>
    <p:sldLayoutId id="2147483674" r:id="rId11"/>
    <p:sldLayoutId id="2147483677" r:id="rId12"/>
    <p:sldLayoutId id="214748367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txBox="1">
            <a:spLocks noGrp="1"/>
          </p:cNvSpPr>
          <p:nvPr>
            <p:ph type="ctrTitle"/>
          </p:nvPr>
        </p:nvSpPr>
        <p:spPr>
          <a:xfrm>
            <a:off x="596314" y="1836622"/>
            <a:ext cx="5595260" cy="11450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200" dirty="0">
                <a:solidFill>
                  <a:schemeClr val="accent1"/>
                </a:solidFill>
              </a:rPr>
              <a:t>Emerging Challenges in Web Application Security: Defence Strategies</a:t>
            </a:r>
          </a:p>
        </p:txBody>
      </p:sp>
      <p:sp>
        <p:nvSpPr>
          <p:cNvPr id="206" name="Google Shape;206;p39"/>
          <p:cNvSpPr txBox="1">
            <a:spLocks noGrp="1"/>
          </p:cNvSpPr>
          <p:nvPr>
            <p:ph type="subTitle" idx="1"/>
          </p:nvPr>
        </p:nvSpPr>
        <p:spPr>
          <a:xfrm>
            <a:off x="4113848" y="3891082"/>
            <a:ext cx="2225992" cy="798324"/>
          </a:xfrm>
          <a:prstGeom prst="rect">
            <a:avLst/>
          </a:prstGeom>
          <a:solidFill>
            <a:schemeClr val="tx2">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err="1">
                <a:latin typeface="+mn-lt"/>
              </a:rPr>
              <a:t>Devina</a:t>
            </a:r>
            <a:r>
              <a:rPr lang="en-IN" sz="1200" dirty="0">
                <a:latin typeface="+mn-lt"/>
              </a:rPr>
              <a:t> Shah (</a:t>
            </a:r>
            <a:r>
              <a:rPr lang="en-US" sz="1200" kern="0" dirty="0">
                <a:effectLst/>
                <a:latin typeface="+mj-lt"/>
                <a:ea typeface="Times New Roman" panose="02020603050405020304" pitchFamily="18" charset="0"/>
              </a:rPr>
              <a:t>40238009)</a:t>
            </a:r>
            <a:endParaRPr lang="en-IN" sz="1000" dirty="0">
              <a:latin typeface="+mj-lt"/>
            </a:endParaRPr>
          </a:p>
          <a:p>
            <a:pPr marL="0" lvl="0" indent="0" algn="l" rtl="0">
              <a:spcBef>
                <a:spcPts val="0"/>
              </a:spcBef>
              <a:spcAft>
                <a:spcPts val="0"/>
              </a:spcAft>
              <a:buNone/>
            </a:pPr>
            <a:r>
              <a:rPr lang="en-IN" sz="1200" dirty="0">
                <a:latin typeface="+mn-lt"/>
              </a:rPr>
              <a:t>Pratiksha Pole (40230412)</a:t>
            </a:r>
          </a:p>
          <a:p>
            <a:pPr marL="0" lvl="0" indent="0" algn="l" rtl="0">
              <a:spcBef>
                <a:spcPts val="0"/>
              </a:spcBef>
              <a:spcAft>
                <a:spcPts val="0"/>
              </a:spcAft>
              <a:buNone/>
            </a:pPr>
            <a:r>
              <a:rPr lang="en-IN" sz="1200" dirty="0" err="1">
                <a:latin typeface="+mn-lt"/>
              </a:rPr>
              <a:t>Zoha</a:t>
            </a:r>
            <a:r>
              <a:rPr lang="en-IN" sz="1200" dirty="0">
                <a:latin typeface="+mn-lt"/>
              </a:rPr>
              <a:t> Fatima (40230911)</a:t>
            </a:r>
            <a:endParaRPr sz="1200" dirty="0">
              <a:latin typeface="+mn-lt"/>
            </a:endParaRPr>
          </a:p>
        </p:txBody>
      </p:sp>
      <p:pic>
        <p:nvPicPr>
          <p:cNvPr id="207" name="Google Shape;207;p39"/>
          <p:cNvPicPr preferRelativeResize="0"/>
          <p:nvPr/>
        </p:nvPicPr>
        <p:blipFill rotWithShape="1">
          <a:blip r:embed="rId3">
            <a:alphaModFix/>
          </a:blip>
          <a:srcRect l="39171" r="5368"/>
          <a:stretch/>
        </p:blipFill>
        <p:spPr>
          <a:xfrm>
            <a:off x="6153199" y="0"/>
            <a:ext cx="3005225" cy="5143499"/>
          </a:xfrm>
          <a:prstGeom prst="rect">
            <a:avLst/>
          </a:prstGeom>
          <a:noFill/>
          <a:ln>
            <a:noFill/>
          </a:ln>
        </p:spPr>
      </p:pic>
      <p:sp>
        <p:nvSpPr>
          <p:cNvPr id="208" name="Google Shape;208;p39"/>
          <p:cNvSpPr/>
          <p:nvPr/>
        </p:nvSpPr>
        <p:spPr>
          <a:xfrm rot="10800000">
            <a:off x="6153199" y="-1394796"/>
            <a:ext cx="5215451" cy="5113671"/>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0928F5B-F8D6-D773-1D99-52C0B30E85D1}"/>
              </a:ext>
            </a:extLst>
          </p:cNvPr>
          <p:cNvSpPr txBox="1"/>
          <p:nvPr/>
        </p:nvSpPr>
        <p:spPr>
          <a:xfrm>
            <a:off x="4026170" y="3666480"/>
            <a:ext cx="1319592" cy="276999"/>
          </a:xfrm>
          <a:prstGeom prst="rect">
            <a:avLst/>
          </a:prstGeom>
          <a:noFill/>
        </p:spPr>
        <p:txBody>
          <a:bodyPr wrap="none" rtlCol="0">
            <a:spAutoFit/>
          </a:bodyPr>
          <a:lstStyle/>
          <a:p>
            <a:r>
              <a:rPr lang="en-IN" sz="1200" b="1" dirty="0"/>
              <a:t>Members(SAF):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487139" y="1249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j-lt"/>
              </a:rPr>
              <a:t>Honeypot Against Brute Force Attacks</a:t>
            </a:r>
            <a:endParaRPr sz="1600" dirty="0">
              <a:solidFill>
                <a:schemeClr val="accent1"/>
              </a:solidFill>
              <a:latin typeface="+mj-lt"/>
            </a:endParaRPr>
          </a:p>
        </p:txBody>
      </p:sp>
      <p:sp>
        <p:nvSpPr>
          <p:cNvPr id="264" name="Google Shape;264;p45"/>
          <p:cNvSpPr txBox="1">
            <a:spLocks noGrp="1"/>
          </p:cNvSpPr>
          <p:nvPr>
            <p:ph type="subTitle" idx="2"/>
          </p:nvPr>
        </p:nvSpPr>
        <p:spPr>
          <a:xfrm>
            <a:off x="487139" y="503250"/>
            <a:ext cx="8492269" cy="1689986"/>
          </a:xfrm>
          <a:prstGeom prst="rect">
            <a:avLst/>
          </a:prstGeom>
          <a:solidFill>
            <a:schemeClr val="accent5">
              <a:lumMod val="95000"/>
            </a:schemeClr>
          </a:solidFill>
        </p:spPr>
        <p:txBody>
          <a:bodyPr spcFirstLastPara="1" wrap="square" lIns="91425" tIns="91425" rIns="91425" bIns="91425" anchor="t" anchorCtr="0">
            <a:noAutofit/>
          </a:bodyPr>
          <a:lstStyle/>
          <a:p>
            <a:pPr marL="0" lvl="0" indent="0" algn="just" rtl="0">
              <a:spcBef>
                <a:spcPts val="0"/>
              </a:spcBef>
              <a:spcAft>
                <a:spcPts val="0"/>
              </a:spcAft>
              <a:buNone/>
            </a:pPr>
            <a:r>
              <a:rPr lang="en-US" sz="1050" b="1" dirty="0">
                <a:latin typeface="+mn-lt"/>
              </a:rPr>
              <a:t>Functionality: </a:t>
            </a:r>
            <a:r>
              <a:rPr lang="en-US" sz="1050" dirty="0">
                <a:latin typeface="+mn-lt"/>
              </a:rPr>
              <a:t>Honeypots create a shadow server(decoy system), simulates real system resources and tricks attackers into believing they have gained access to a real server. </a:t>
            </a:r>
          </a:p>
          <a:p>
            <a:pPr marL="0" lvl="0" indent="0" algn="just" rtl="0">
              <a:spcBef>
                <a:spcPts val="0"/>
              </a:spcBef>
              <a:spcAft>
                <a:spcPts val="0"/>
              </a:spcAft>
              <a:buNone/>
            </a:pPr>
            <a:r>
              <a:rPr lang="en-US" sz="1050" b="1" dirty="0">
                <a:latin typeface="+mn-lt"/>
              </a:rPr>
              <a:t>The Brute Force Attack Simulation - </a:t>
            </a:r>
            <a:r>
              <a:rPr lang="en-US" sz="1050" dirty="0">
                <a:latin typeface="+mn-lt"/>
              </a:rPr>
              <a:t>Using Medusa Tool that identifies the target system (SSH, FTP, HTTP) and its IP address. Compiles dictionary list of usernames and passwords.</a:t>
            </a:r>
          </a:p>
          <a:p>
            <a:pPr marL="0" lvl="0" indent="0" algn="just" rtl="0">
              <a:spcBef>
                <a:spcPts val="0"/>
              </a:spcBef>
              <a:spcAft>
                <a:spcPts val="0"/>
              </a:spcAft>
              <a:buNone/>
            </a:pPr>
            <a:r>
              <a:rPr lang="en-US" sz="1050" b="1" dirty="0">
                <a:latin typeface="+mn-lt"/>
              </a:rPr>
              <a:t>Honeypot Implementation Outcomes-</a:t>
            </a:r>
          </a:p>
          <a:p>
            <a:pPr marL="0" lvl="0" indent="0" algn="just" rtl="0">
              <a:spcBef>
                <a:spcPts val="0"/>
              </a:spcBef>
              <a:spcAft>
                <a:spcPts val="0"/>
              </a:spcAft>
              <a:buNone/>
            </a:pPr>
            <a:r>
              <a:rPr lang="en-US" sz="1050" b="1" dirty="0">
                <a:latin typeface="+mn-lt"/>
              </a:rPr>
              <a:t>Attacker Diversion: </a:t>
            </a:r>
            <a:r>
              <a:rPr lang="en-US" sz="1050" dirty="0">
                <a:latin typeface="+mn-lt"/>
              </a:rPr>
              <a:t>Attackers diverted to the shadow server, thereby protecting the real server from unauthorized access.</a:t>
            </a:r>
          </a:p>
          <a:p>
            <a:pPr marL="0" lvl="0" indent="0" algn="just" rtl="0">
              <a:spcBef>
                <a:spcPts val="0"/>
              </a:spcBef>
              <a:spcAft>
                <a:spcPts val="0"/>
              </a:spcAft>
              <a:buNone/>
            </a:pPr>
            <a:r>
              <a:rPr lang="en-US" sz="1050" b="1" dirty="0">
                <a:latin typeface="+mn-lt"/>
              </a:rPr>
              <a:t>Failed Activities: </a:t>
            </a:r>
            <a:r>
              <a:rPr lang="en-US" sz="1050" dirty="0">
                <a:latin typeface="+mn-lt"/>
              </a:rPr>
              <a:t>Attempts to create files, crack systems, or install backdoors by the attacker on the shadow server were unsuccessful.</a:t>
            </a:r>
          </a:p>
          <a:p>
            <a:pPr marL="0" lvl="0" indent="0" algn="just" rtl="0">
              <a:spcBef>
                <a:spcPts val="0"/>
              </a:spcBef>
              <a:spcAft>
                <a:spcPts val="0"/>
              </a:spcAft>
              <a:buNone/>
            </a:pPr>
            <a:r>
              <a:rPr lang="en-US" sz="1050" b="1" dirty="0">
                <a:latin typeface="+mn-lt"/>
              </a:rPr>
              <a:t>Log Analysis with </a:t>
            </a:r>
            <a:r>
              <a:rPr lang="en-US" sz="1050" b="1" dirty="0" err="1">
                <a:latin typeface="+mn-lt"/>
              </a:rPr>
              <a:t>Kippo</a:t>
            </a:r>
            <a:r>
              <a:rPr lang="en-US" sz="1050" b="1" dirty="0">
                <a:latin typeface="+mn-lt"/>
              </a:rPr>
              <a:t>: </a:t>
            </a:r>
            <a:r>
              <a:rPr lang="en-US" sz="1050" dirty="0">
                <a:latin typeface="+mn-lt"/>
              </a:rPr>
              <a:t>logs captured attackers actions on the shadow server. System administrators monitor and analyze attack patterns.</a:t>
            </a:r>
          </a:p>
          <a:p>
            <a:pPr marL="0" lvl="0" indent="0" algn="just" rtl="0">
              <a:spcBef>
                <a:spcPts val="0"/>
              </a:spcBef>
              <a:spcAft>
                <a:spcPts val="0"/>
              </a:spcAft>
              <a:buNone/>
            </a:pPr>
            <a:endParaRPr lang="en-US" dirty="0"/>
          </a:p>
        </p:txBody>
      </p:sp>
      <p:pic>
        <p:nvPicPr>
          <p:cNvPr id="2" name="Picture 1">
            <a:extLst>
              <a:ext uri="{FF2B5EF4-FFF2-40B4-BE49-F238E27FC236}">
                <a16:creationId xmlns:a16="http://schemas.microsoft.com/office/drawing/2014/main" id="{D8A07A69-6535-DF62-EEBD-E4E682713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38" y="2292626"/>
            <a:ext cx="3322861" cy="1978109"/>
          </a:xfrm>
          <a:prstGeom prst="rect">
            <a:avLst/>
          </a:prstGeom>
          <a:ln>
            <a:noFill/>
          </a:ln>
          <a:effectLst>
            <a:outerShdw blurRad="190500" algn="tl" rotWithShape="0">
              <a:srgbClr val="000000">
                <a:alpha val="70000"/>
              </a:srgbClr>
            </a:outerShdw>
          </a:effectLst>
        </p:spPr>
      </p:pic>
      <p:pic>
        <p:nvPicPr>
          <p:cNvPr id="3" name="Google Shape;1409;p75">
            <a:extLst>
              <a:ext uri="{FF2B5EF4-FFF2-40B4-BE49-F238E27FC236}">
                <a16:creationId xmlns:a16="http://schemas.microsoft.com/office/drawing/2014/main" id="{31F2B365-85B4-E63B-1683-04AB0399A9D3}"/>
              </a:ext>
            </a:extLst>
          </p:cNvPr>
          <p:cNvPicPr preferRelativeResize="0"/>
          <p:nvPr/>
        </p:nvPicPr>
        <p:blipFill>
          <a:blip r:embed="rId4">
            <a:alphaModFix/>
          </a:blip>
          <a:stretch>
            <a:fillRect/>
          </a:stretch>
        </p:blipFill>
        <p:spPr>
          <a:xfrm rot="5400000">
            <a:off x="-789732" y="2772113"/>
            <a:ext cx="2208825" cy="538021"/>
          </a:xfrm>
          <a:prstGeom prst="rect">
            <a:avLst/>
          </a:prstGeom>
          <a:noFill/>
          <a:ln>
            <a:noFill/>
          </a:ln>
        </p:spPr>
      </p:pic>
      <p:pic>
        <p:nvPicPr>
          <p:cNvPr id="23" name="Picture 22">
            <a:extLst>
              <a:ext uri="{FF2B5EF4-FFF2-40B4-BE49-F238E27FC236}">
                <a16:creationId xmlns:a16="http://schemas.microsoft.com/office/drawing/2014/main" id="{73E8B3A0-EC01-E54B-F05B-6B37749519FD}"/>
              </a:ext>
            </a:extLst>
          </p:cNvPr>
          <p:cNvPicPr>
            <a:picLocks noChangeAspect="1"/>
          </p:cNvPicPr>
          <p:nvPr/>
        </p:nvPicPr>
        <p:blipFill>
          <a:blip r:embed="rId5"/>
          <a:stretch>
            <a:fillRect/>
          </a:stretch>
        </p:blipFill>
        <p:spPr>
          <a:xfrm>
            <a:off x="7302777" y="4427055"/>
            <a:ext cx="639062" cy="639062"/>
          </a:xfrm>
          <a:prstGeom prst="rect">
            <a:avLst/>
          </a:prstGeom>
        </p:spPr>
      </p:pic>
      <p:pic>
        <p:nvPicPr>
          <p:cNvPr id="29" name="Picture 28">
            <a:extLst>
              <a:ext uri="{FF2B5EF4-FFF2-40B4-BE49-F238E27FC236}">
                <a16:creationId xmlns:a16="http://schemas.microsoft.com/office/drawing/2014/main" id="{3D676746-4D48-711D-BF1E-B2710CAD2CE2}"/>
              </a:ext>
            </a:extLst>
          </p:cNvPr>
          <p:cNvPicPr>
            <a:picLocks noChangeAspect="1"/>
          </p:cNvPicPr>
          <p:nvPr/>
        </p:nvPicPr>
        <p:blipFill>
          <a:blip r:embed="rId6"/>
          <a:stretch>
            <a:fillRect/>
          </a:stretch>
        </p:blipFill>
        <p:spPr>
          <a:xfrm>
            <a:off x="5553490" y="4427055"/>
            <a:ext cx="639062" cy="591496"/>
          </a:xfrm>
          <a:prstGeom prst="rect">
            <a:avLst/>
          </a:prstGeom>
        </p:spPr>
      </p:pic>
      <p:pic>
        <p:nvPicPr>
          <p:cNvPr id="31" name="Picture 30">
            <a:extLst>
              <a:ext uri="{FF2B5EF4-FFF2-40B4-BE49-F238E27FC236}">
                <a16:creationId xmlns:a16="http://schemas.microsoft.com/office/drawing/2014/main" id="{8A27C731-DC8D-1C39-7D75-0BD548A7B19C}"/>
              </a:ext>
            </a:extLst>
          </p:cNvPr>
          <p:cNvPicPr>
            <a:picLocks noChangeAspect="1"/>
          </p:cNvPicPr>
          <p:nvPr/>
        </p:nvPicPr>
        <p:blipFill>
          <a:blip r:embed="rId6">
            <a:alphaModFix amt="35000"/>
          </a:blip>
          <a:stretch>
            <a:fillRect/>
          </a:stretch>
        </p:blipFill>
        <p:spPr>
          <a:xfrm>
            <a:off x="6192552" y="4396113"/>
            <a:ext cx="372954" cy="437144"/>
          </a:xfrm>
          <a:prstGeom prst="rect">
            <a:avLst/>
          </a:prstGeom>
        </p:spPr>
      </p:pic>
      <p:pic>
        <p:nvPicPr>
          <p:cNvPr id="32" name="Picture 31">
            <a:extLst>
              <a:ext uri="{FF2B5EF4-FFF2-40B4-BE49-F238E27FC236}">
                <a16:creationId xmlns:a16="http://schemas.microsoft.com/office/drawing/2014/main" id="{2A53EEEA-E180-47FB-77BF-52935278520A}"/>
              </a:ext>
            </a:extLst>
          </p:cNvPr>
          <p:cNvPicPr>
            <a:picLocks noChangeAspect="1"/>
          </p:cNvPicPr>
          <p:nvPr/>
        </p:nvPicPr>
        <p:blipFill>
          <a:blip r:embed="rId7"/>
          <a:stretch>
            <a:fillRect/>
          </a:stretch>
        </p:blipFill>
        <p:spPr>
          <a:xfrm>
            <a:off x="3903476" y="4427055"/>
            <a:ext cx="639062" cy="639062"/>
          </a:xfrm>
          <a:prstGeom prst="rect">
            <a:avLst/>
          </a:prstGeom>
        </p:spPr>
      </p:pic>
      <p:graphicFrame>
        <p:nvGraphicFramePr>
          <p:cNvPr id="6" name="Table 5">
            <a:extLst>
              <a:ext uri="{FF2B5EF4-FFF2-40B4-BE49-F238E27FC236}">
                <a16:creationId xmlns:a16="http://schemas.microsoft.com/office/drawing/2014/main" id="{39A7FA70-1E71-D73E-B596-42673091B09A}"/>
              </a:ext>
            </a:extLst>
          </p:cNvPr>
          <p:cNvGraphicFramePr>
            <a:graphicFrameLocks noGrp="1"/>
          </p:cNvGraphicFramePr>
          <p:nvPr>
            <p:extLst>
              <p:ext uri="{D42A27DB-BD31-4B8C-83A1-F6EECF244321}">
                <p14:modId xmlns:p14="http://schemas.microsoft.com/office/powerpoint/2010/main" val="880973557"/>
              </p:ext>
            </p:extLst>
          </p:nvPr>
        </p:nvGraphicFramePr>
        <p:xfrm>
          <a:off x="4068124" y="2445026"/>
          <a:ext cx="4856420" cy="1552678"/>
        </p:xfrm>
        <a:graphic>
          <a:graphicData uri="http://schemas.openxmlformats.org/drawingml/2006/table">
            <a:tbl>
              <a:tblPr firstRow="1" bandRow="1">
                <a:tableStyleId>{EA82FB9A-90E5-449C-8A5A-63AD64EE1075}</a:tableStyleId>
              </a:tblPr>
              <a:tblGrid>
                <a:gridCol w="2428210">
                  <a:extLst>
                    <a:ext uri="{9D8B030D-6E8A-4147-A177-3AD203B41FA5}">
                      <a16:colId xmlns:a16="http://schemas.microsoft.com/office/drawing/2014/main" val="630865646"/>
                    </a:ext>
                  </a:extLst>
                </a:gridCol>
                <a:gridCol w="2428210">
                  <a:extLst>
                    <a:ext uri="{9D8B030D-6E8A-4147-A177-3AD203B41FA5}">
                      <a16:colId xmlns:a16="http://schemas.microsoft.com/office/drawing/2014/main" val="4107173831"/>
                    </a:ext>
                  </a:extLst>
                </a:gridCol>
              </a:tblGrid>
              <a:tr h="292078">
                <a:tc>
                  <a:txBody>
                    <a:bodyPr/>
                    <a:lstStyle/>
                    <a:p>
                      <a:pPr algn="ctr"/>
                      <a:r>
                        <a:rPr lang="en-IN" sz="1200" b="1" dirty="0"/>
                        <a:t>PROS</a:t>
                      </a:r>
                    </a:p>
                  </a:txBody>
                  <a:tcPr>
                    <a:solidFill>
                      <a:schemeClr val="tx2">
                        <a:lumMod val="60000"/>
                        <a:lumOff val="40000"/>
                      </a:schemeClr>
                    </a:solidFill>
                  </a:tcPr>
                </a:tc>
                <a:tc>
                  <a:txBody>
                    <a:bodyPr/>
                    <a:lstStyle/>
                    <a:p>
                      <a:pPr algn="ctr"/>
                      <a:r>
                        <a:rPr lang="en-IN" sz="1200" b="1" dirty="0"/>
                        <a:t>CONS</a:t>
                      </a:r>
                    </a:p>
                  </a:txBody>
                  <a:tcPr>
                    <a:solidFill>
                      <a:schemeClr val="tx2">
                        <a:lumMod val="60000"/>
                        <a:lumOff val="40000"/>
                      </a:schemeClr>
                    </a:solidFill>
                  </a:tcPr>
                </a:tc>
                <a:extLst>
                  <a:ext uri="{0D108BD9-81ED-4DB2-BD59-A6C34878D82A}">
                    <a16:rowId xmlns:a16="http://schemas.microsoft.com/office/drawing/2014/main" val="1984379881"/>
                  </a:ext>
                </a:extLst>
              </a:tr>
              <a:tr h="401700">
                <a:tc>
                  <a:txBody>
                    <a:bodyPr/>
                    <a:lstStyle/>
                    <a:p>
                      <a:pPr fontAlgn="base"/>
                      <a:r>
                        <a:rPr lang="en-US" sz="800" b="1" dirty="0">
                          <a:effectLst/>
                          <a:latin typeface="+mn-lt"/>
                        </a:rPr>
                        <a:t>Diversion: </a:t>
                      </a:r>
                      <a:r>
                        <a:rPr lang="en-US" sz="800" dirty="0">
                          <a:effectLst/>
                          <a:latin typeface="+mn-lt"/>
                        </a:rPr>
                        <a:t>mislead attackers; protects real servers from unauthorized access.</a:t>
                      </a:r>
                    </a:p>
                  </a:txBody>
                  <a:tcPr anchor="ctr"/>
                </a:tc>
                <a:tc>
                  <a:txBody>
                    <a:bodyPr/>
                    <a:lstStyle/>
                    <a:p>
                      <a:pPr fontAlgn="base"/>
                      <a:r>
                        <a:rPr lang="en-IN" sz="800" b="1" dirty="0">
                          <a:effectLst/>
                          <a:latin typeface="+mn-lt"/>
                        </a:rPr>
                        <a:t>Resource Intensive: </a:t>
                      </a:r>
                      <a:r>
                        <a:rPr lang="en-IN" sz="800" dirty="0">
                          <a:effectLst/>
                          <a:latin typeface="+mn-lt"/>
                        </a:rPr>
                        <a:t>Requires significant resources for setup and maintenance.</a:t>
                      </a:r>
                    </a:p>
                  </a:txBody>
                  <a:tcPr anchor="ctr"/>
                </a:tc>
                <a:extLst>
                  <a:ext uri="{0D108BD9-81ED-4DB2-BD59-A6C34878D82A}">
                    <a16:rowId xmlns:a16="http://schemas.microsoft.com/office/drawing/2014/main" val="4261659217"/>
                  </a:ext>
                </a:extLst>
              </a:tr>
              <a:tr h="401700">
                <a:tc>
                  <a:txBody>
                    <a:bodyPr/>
                    <a:lstStyle/>
                    <a:p>
                      <a:pPr fontAlgn="base"/>
                      <a:r>
                        <a:rPr lang="en-US" sz="800" b="1" dirty="0">
                          <a:effectLst/>
                          <a:latin typeface="+mn-lt"/>
                        </a:rPr>
                        <a:t>Attacker Profiling: </a:t>
                      </a:r>
                      <a:r>
                        <a:rPr lang="en-US" sz="800" b="0" dirty="0">
                          <a:effectLst/>
                          <a:latin typeface="+mn-lt"/>
                        </a:rPr>
                        <a:t>g</a:t>
                      </a:r>
                      <a:r>
                        <a:rPr lang="en-US" sz="800" dirty="0">
                          <a:effectLst/>
                          <a:latin typeface="+mn-lt"/>
                        </a:rPr>
                        <a:t>athers comprehensive data on attacker methods and behavior.</a:t>
                      </a:r>
                    </a:p>
                  </a:txBody>
                  <a:tcPr anchor="ctr"/>
                </a:tc>
                <a:tc>
                  <a:txBody>
                    <a:bodyPr/>
                    <a:lstStyle/>
                    <a:p>
                      <a:pPr fontAlgn="base"/>
                      <a:r>
                        <a:rPr lang="en-US" sz="800" b="1" dirty="0">
                          <a:effectLst/>
                          <a:latin typeface="+mn-lt"/>
                        </a:rPr>
                        <a:t>Potential for Misdirection: </a:t>
                      </a:r>
                      <a:r>
                        <a:rPr lang="en-US" sz="800" dirty="0">
                          <a:effectLst/>
                          <a:latin typeface="+mn-lt"/>
                        </a:rPr>
                        <a:t>May fail to attract skilled attackers, leading to ineffective trapping.</a:t>
                      </a:r>
                    </a:p>
                  </a:txBody>
                  <a:tcPr anchor="ctr"/>
                </a:tc>
                <a:extLst>
                  <a:ext uri="{0D108BD9-81ED-4DB2-BD59-A6C34878D82A}">
                    <a16:rowId xmlns:a16="http://schemas.microsoft.com/office/drawing/2014/main" val="1154737798"/>
                  </a:ext>
                </a:extLst>
              </a:tr>
              <a:tr h="401700">
                <a:tc>
                  <a:txBody>
                    <a:bodyPr/>
                    <a:lstStyle/>
                    <a:p>
                      <a:pPr fontAlgn="base"/>
                      <a:r>
                        <a:rPr lang="en-IN" sz="800" b="1" i="0" u="none" strike="noStrike" cap="none" dirty="0">
                          <a:solidFill>
                            <a:srgbClr val="000000"/>
                          </a:solidFill>
                          <a:effectLst/>
                          <a:latin typeface="+mn-lt"/>
                          <a:ea typeface="Arial"/>
                          <a:cs typeface="Arial"/>
                          <a:sym typeface="Arial"/>
                        </a:rPr>
                        <a:t>Attack Pattern Analysis</a:t>
                      </a:r>
                      <a:r>
                        <a:rPr lang="en-US" sz="800" b="1" dirty="0">
                          <a:effectLst/>
                          <a:latin typeface="+mn-lt"/>
                        </a:rPr>
                        <a:t>: </a:t>
                      </a:r>
                      <a:r>
                        <a:rPr lang="en-US" sz="800" dirty="0">
                          <a:effectLst/>
                          <a:latin typeface="+mn-lt"/>
                        </a:rPr>
                        <a:t> allows administrators to monitor and analyze attack patterns providing understanding of threats.</a:t>
                      </a:r>
                    </a:p>
                  </a:txBody>
                  <a:tcPr anchor="ctr"/>
                </a:tc>
                <a:tc>
                  <a:txBody>
                    <a:bodyPr/>
                    <a:lstStyle/>
                    <a:p>
                      <a:pPr fontAlgn="base"/>
                      <a:r>
                        <a:rPr lang="en-US" sz="800" b="1" dirty="0">
                          <a:effectLst/>
                          <a:latin typeface="+mn-lt"/>
                        </a:rPr>
                        <a:t>Legal/Ethical Issues: </a:t>
                      </a:r>
                      <a:r>
                        <a:rPr lang="en-US" sz="800" dirty="0">
                          <a:effectLst/>
                          <a:latin typeface="+mn-lt"/>
                        </a:rPr>
                        <a:t> involves complex legal and ethical considerations regarding data handling.</a:t>
                      </a:r>
                    </a:p>
                  </a:txBody>
                  <a:tcPr anchor="ctr"/>
                </a:tc>
                <a:extLst>
                  <a:ext uri="{0D108BD9-81ED-4DB2-BD59-A6C34878D82A}">
                    <a16:rowId xmlns:a16="http://schemas.microsoft.com/office/drawing/2014/main" val="279950001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0"/>
          <p:cNvSpPr txBox="1">
            <a:spLocks noGrp="1"/>
          </p:cNvSpPr>
          <p:nvPr>
            <p:ph type="title"/>
          </p:nvPr>
        </p:nvSpPr>
        <p:spPr>
          <a:xfrm>
            <a:off x="381099" y="56901"/>
            <a:ext cx="63311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rPr>
              <a:t>Visual Cryptography against text-based captcha attack</a:t>
            </a:r>
            <a:endParaRPr sz="1800" dirty="0">
              <a:solidFill>
                <a:schemeClr val="accent1"/>
              </a:solidFill>
              <a:latin typeface="+mj-lt"/>
            </a:endParaRPr>
          </a:p>
        </p:txBody>
      </p:sp>
      <p:sp>
        <p:nvSpPr>
          <p:cNvPr id="506" name="Google Shape;506;p50"/>
          <p:cNvSpPr txBox="1">
            <a:spLocks noGrp="1"/>
          </p:cNvSpPr>
          <p:nvPr>
            <p:ph type="subTitle" idx="2"/>
          </p:nvPr>
        </p:nvSpPr>
        <p:spPr>
          <a:xfrm>
            <a:off x="381098" y="1497312"/>
            <a:ext cx="2259300" cy="1173000"/>
          </a:xfrm>
          <a:prstGeom prst="rect">
            <a:avLst/>
          </a:prstGeom>
          <a:solidFill>
            <a:schemeClr val="accent6">
              <a:lumMod val="85000"/>
            </a:schemeClr>
          </a:solidFill>
        </p:spPr>
        <p:txBody>
          <a:bodyPr spcFirstLastPara="1" wrap="square" lIns="91425" tIns="91425" rIns="91425" bIns="91425" anchor="t" anchorCtr="0">
            <a:noAutofit/>
          </a:bodyPr>
          <a:lstStyle/>
          <a:p>
            <a:pPr marL="0" lvl="0" indent="0" algn="just" rtl="0">
              <a:spcBef>
                <a:spcPts val="0"/>
              </a:spcBef>
              <a:spcAft>
                <a:spcPts val="0"/>
              </a:spcAft>
              <a:buNone/>
            </a:pPr>
            <a:r>
              <a:rPr lang="en-US" sz="900" dirty="0">
                <a:latin typeface="+mn-lt"/>
              </a:rPr>
              <a:t>Customers provide a secret string, combined with a bank-generated number to create a unique CAPTCHA, divided into two VC shares.</a:t>
            </a:r>
            <a:endParaRPr sz="900" dirty="0">
              <a:latin typeface="+mn-lt"/>
            </a:endParaRPr>
          </a:p>
        </p:txBody>
      </p:sp>
      <p:sp>
        <p:nvSpPr>
          <p:cNvPr id="508" name="Google Shape;508;p50"/>
          <p:cNvSpPr txBox="1">
            <a:spLocks noGrp="1"/>
          </p:cNvSpPr>
          <p:nvPr>
            <p:ph type="subTitle" idx="4"/>
          </p:nvPr>
        </p:nvSpPr>
        <p:spPr>
          <a:xfrm>
            <a:off x="2818350" y="1497312"/>
            <a:ext cx="2259300" cy="1173001"/>
          </a:xfrm>
          <a:prstGeom prst="rect">
            <a:avLst/>
          </a:prstGeom>
          <a:solidFill>
            <a:schemeClr val="accent6">
              <a:lumMod val="85000"/>
            </a:schemeClr>
          </a:solidFill>
        </p:spPr>
        <p:txBody>
          <a:bodyPr spcFirstLastPara="1" wrap="square" lIns="91425" tIns="91425" rIns="91425" bIns="91425" anchor="t" anchorCtr="0">
            <a:noAutofit/>
          </a:bodyPr>
          <a:lstStyle/>
          <a:p>
            <a:pPr marL="0" lvl="0" indent="0" algn="just" rtl="0">
              <a:spcBef>
                <a:spcPts val="0"/>
              </a:spcBef>
              <a:spcAft>
                <a:spcPts val="0"/>
              </a:spcAft>
              <a:buNone/>
            </a:pPr>
            <a:r>
              <a:rPr lang="en-US" sz="900" dirty="0">
                <a:latin typeface="+mn-lt"/>
              </a:rPr>
              <a:t>During login, customers input their VC share along with their user ID. The bank combines this with its corresponding share to recreate the CAPTCHA. A match confirms the website's authenticity.</a:t>
            </a:r>
            <a:endParaRPr sz="900" dirty="0">
              <a:latin typeface="+mn-lt"/>
            </a:endParaRPr>
          </a:p>
        </p:txBody>
      </p:sp>
      <p:sp>
        <p:nvSpPr>
          <p:cNvPr id="511" name="Google Shape;511;p50"/>
          <p:cNvSpPr txBox="1">
            <a:spLocks noGrp="1"/>
          </p:cNvSpPr>
          <p:nvPr>
            <p:ph type="subTitle" idx="7"/>
          </p:nvPr>
        </p:nvSpPr>
        <p:spPr>
          <a:xfrm>
            <a:off x="381098" y="1285790"/>
            <a:ext cx="2259300" cy="313023"/>
          </a:xfrm>
          <a:prstGeom prst="rect">
            <a:avLst/>
          </a:prstGeom>
          <a:solidFill>
            <a:schemeClr val="accent6">
              <a:lumMod val="85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latin typeface="+mj-lt"/>
              </a:rPr>
              <a:t>Registration Phase</a:t>
            </a:r>
            <a:endParaRPr sz="1200" dirty="0">
              <a:latin typeface="+mj-lt"/>
            </a:endParaRPr>
          </a:p>
        </p:txBody>
      </p:sp>
      <p:sp>
        <p:nvSpPr>
          <p:cNvPr id="512" name="Google Shape;512;p50"/>
          <p:cNvSpPr txBox="1">
            <a:spLocks noGrp="1"/>
          </p:cNvSpPr>
          <p:nvPr>
            <p:ph type="subTitle" idx="8"/>
          </p:nvPr>
        </p:nvSpPr>
        <p:spPr>
          <a:xfrm>
            <a:off x="2818350" y="1285790"/>
            <a:ext cx="2259300" cy="313023"/>
          </a:xfrm>
          <a:prstGeom prst="rect">
            <a:avLst/>
          </a:prstGeom>
          <a:solidFill>
            <a:schemeClr val="accent6">
              <a:lumMod val="85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latin typeface="+mj-lt"/>
              </a:rPr>
              <a:t>Login Phase</a:t>
            </a:r>
            <a:endParaRPr sz="1200" dirty="0">
              <a:latin typeface="+mj-lt"/>
            </a:endParaRPr>
          </a:p>
        </p:txBody>
      </p:sp>
      <p:sp>
        <p:nvSpPr>
          <p:cNvPr id="2" name="Google Shape;505;p50">
            <a:extLst>
              <a:ext uri="{FF2B5EF4-FFF2-40B4-BE49-F238E27FC236}">
                <a16:creationId xmlns:a16="http://schemas.microsoft.com/office/drawing/2014/main" id="{54DC0436-458A-61DE-60E1-E7DC26EA120F}"/>
              </a:ext>
            </a:extLst>
          </p:cNvPr>
          <p:cNvSpPr txBox="1">
            <a:spLocks/>
          </p:cNvSpPr>
          <p:nvPr/>
        </p:nvSpPr>
        <p:spPr>
          <a:xfrm>
            <a:off x="288175" y="443948"/>
            <a:ext cx="8506689" cy="841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171450" indent="-171450" algn="just">
              <a:buFont typeface="Wingdings" panose="05000000000000000000" pitchFamily="2" charset="2"/>
              <a:buChar char="Ø"/>
            </a:pPr>
            <a:r>
              <a:rPr lang="en-IN" sz="1000" dirty="0">
                <a:latin typeface="+mn-lt"/>
                <a:ea typeface="Calibri" panose="020F0502020204030204" pitchFamily="34" charset="0"/>
                <a:cs typeface="Archivo" panose="020B0604020202020204" charset="0"/>
              </a:rPr>
              <a:t>M</a:t>
            </a:r>
            <a:r>
              <a:rPr lang="en-IN" sz="1000" dirty="0">
                <a:effectLst/>
                <a:latin typeface="+mn-lt"/>
                <a:ea typeface="Calibri" panose="020F0502020204030204" pitchFamily="34" charset="0"/>
                <a:cs typeface="Archivo" panose="020B0604020202020204" charset="0"/>
              </a:rPr>
              <a:t>ethod to encrypt information (like text or images) into several shares, which separately hold no discernible information but reveal the original data when combined</a:t>
            </a:r>
            <a:r>
              <a:rPr lang="en-IN" sz="1100" dirty="0">
                <a:effectLst/>
                <a:latin typeface="+mn-lt"/>
                <a:ea typeface="Calibri" panose="020F0502020204030204" pitchFamily="34" charset="0"/>
                <a:cs typeface="Archivo" panose="020B0604020202020204" charset="0"/>
              </a:rPr>
              <a:t>. </a:t>
            </a:r>
          </a:p>
          <a:p>
            <a:pPr marL="171450" indent="-171450" algn="just">
              <a:buFont typeface="Wingdings" panose="05000000000000000000" pitchFamily="2" charset="2"/>
              <a:buChar char="Ø"/>
            </a:pPr>
            <a:r>
              <a:rPr lang="en-US" sz="1000" dirty="0">
                <a:latin typeface="+mn-lt"/>
              </a:rPr>
              <a:t>During customer registration, a secret string provided by the client is combined with a randomly generated number to create a CAPTCHA image, split into two shares using VC. One share is sent to the client, and the other is kept by the bank</a:t>
            </a:r>
            <a:r>
              <a:rPr lang="en-US" sz="900" dirty="0">
                <a:latin typeface="+mn-lt"/>
              </a:rPr>
              <a:t>.</a:t>
            </a:r>
          </a:p>
          <a:p>
            <a:pPr marL="0" indent="0" algn="just"/>
            <a:endParaRPr lang="en-US" sz="1000" dirty="0">
              <a:latin typeface="Archivo" panose="020B0604020202020204" charset="0"/>
              <a:cs typeface="Archivo" panose="020B0604020202020204" charset="0"/>
            </a:endParaRPr>
          </a:p>
        </p:txBody>
      </p:sp>
      <p:pic>
        <p:nvPicPr>
          <p:cNvPr id="11" name="Picture 10" descr="Visual Cryptography - 101 Computing">
            <a:extLst>
              <a:ext uri="{FF2B5EF4-FFF2-40B4-BE49-F238E27FC236}">
                <a16:creationId xmlns:a16="http://schemas.microsoft.com/office/drawing/2014/main" id="{F73B3170-1B2F-110B-7F19-DE9995B0BC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146" y="2571750"/>
            <a:ext cx="2491409" cy="1871265"/>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BC260AF4-8A1F-0D49-707C-7CD1B7990EF6}"/>
              </a:ext>
            </a:extLst>
          </p:cNvPr>
          <p:cNvPicPr>
            <a:picLocks noChangeAspect="1"/>
          </p:cNvPicPr>
          <p:nvPr/>
        </p:nvPicPr>
        <p:blipFill rotWithShape="1">
          <a:blip r:embed="rId4"/>
          <a:srcRect l="1072" t="6945" r="1435" b="3584"/>
          <a:stretch/>
        </p:blipFill>
        <p:spPr>
          <a:xfrm>
            <a:off x="2749826" y="2571750"/>
            <a:ext cx="2491409" cy="1871265"/>
          </a:xfrm>
          <a:prstGeom prst="rect">
            <a:avLst/>
          </a:prstGeom>
          <a:ln>
            <a:noFill/>
          </a:ln>
          <a:effectLst>
            <a:outerShdw blurRad="190500" algn="tl" rotWithShape="0">
              <a:srgbClr val="000000">
                <a:alpha val="70000"/>
              </a:srgbClr>
            </a:outerShdw>
          </a:effectLst>
        </p:spPr>
      </p:pic>
      <p:graphicFrame>
        <p:nvGraphicFramePr>
          <p:cNvPr id="5" name="Table 4">
            <a:extLst>
              <a:ext uri="{FF2B5EF4-FFF2-40B4-BE49-F238E27FC236}">
                <a16:creationId xmlns:a16="http://schemas.microsoft.com/office/drawing/2014/main" id="{BEA1493F-96B3-6595-B222-18467EC5AAC2}"/>
              </a:ext>
            </a:extLst>
          </p:cNvPr>
          <p:cNvGraphicFramePr>
            <a:graphicFrameLocks noGrp="1"/>
          </p:cNvGraphicFramePr>
          <p:nvPr>
            <p:extLst>
              <p:ext uri="{D42A27DB-BD31-4B8C-83A1-F6EECF244321}">
                <p14:modId xmlns:p14="http://schemas.microsoft.com/office/powerpoint/2010/main" val="1789072625"/>
              </p:ext>
            </p:extLst>
          </p:nvPr>
        </p:nvGraphicFramePr>
        <p:xfrm>
          <a:off x="5419186" y="1497313"/>
          <a:ext cx="3521668" cy="2315766"/>
        </p:xfrm>
        <a:graphic>
          <a:graphicData uri="http://schemas.openxmlformats.org/drawingml/2006/table">
            <a:tbl>
              <a:tblPr firstRow="1" bandRow="1">
                <a:tableStyleId>{EA82FB9A-90E5-449C-8A5A-63AD64EE1075}</a:tableStyleId>
              </a:tblPr>
              <a:tblGrid>
                <a:gridCol w="1760834">
                  <a:extLst>
                    <a:ext uri="{9D8B030D-6E8A-4147-A177-3AD203B41FA5}">
                      <a16:colId xmlns:a16="http://schemas.microsoft.com/office/drawing/2014/main" val="2233456800"/>
                    </a:ext>
                  </a:extLst>
                </a:gridCol>
                <a:gridCol w="1760834">
                  <a:extLst>
                    <a:ext uri="{9D8B030D-6E8A-4147-A177-3AD203B41FA5}">
                      <a16:colId xmlns:a16="http://schemas.microsoft.com/office/drawing/2014/main" val="917050626"/>
                    </a:ext>
                  </a:extLst>
                </a:gridCol>
              </a:tblGrid>
              <a:tr h="283432">
                <a:tc>
                  <a:txBody>
                    <a:bodyPr/>
                    <a:lstStyle/>
                    <a:p>
                      <a:pPr algn="ctr"/>
                      <a:r>
                        <a:rPr lang="en-IN" b="1" dirty="0"/>
                        <a:t>PROS</a:t>
                      </a:r>
                    </a:p>
                  </a:txBody>
                  <a:tcPr>
                    <a:solidFill>
                      <a:schemeClr val="tx2">
                        <a:lumMod val="60000"/>
                        <a:lumOff val="40000"/>
                      </a:schemeClr>
                    </a:solidFill>
                  </a:tcPr>
                </a:tc>
                <a:tc>
                  <a:txBody>
                    <a:bodyPr/>
                    <a:lstStyle/>
                    <a:p>
                      <a:pPr algn="ctr"/>
                      <a:r>
                        <a:rPr lang="en-IN" b="1" dirty="0"/>
                        <a:t>CONS</a:t>
                      </a:r>
                    </a:p>
                  </a:txBody>
                  <a:tcPr>
                    <a:solidFill>
                      <a:schemeClr val="tx2">
                        <a:lumMod val="60000"/>
                        <a:lumOff val="40000"/>
                      </a:schemeClr>
                    </a:solidFill>
                  </a:tcPr>
                </a:tc>
                <a:extLst>
                  <a:ext uri="{0D108BD9-81ED-4DB2-BD59-A6C34878D82A}">
                    <a16:rowId xmlns:a16="http://schemas.microsoft.com/office/drawing/2014/main" val="2513668855"/>
                  </a:ext>
                </a:extLst>
              </a:tr>
              <a:tr h="670322">
                <a:tc>
                  <a:txBody>
                    <a:bodyPr/>
                    <a:lstStyle/>
                    <a:p>
                      <a:pPr fontAlgn="base"/>
                      <a:r>
                        <a:rPr lang="en-US" sz="800" b="1" dirty="0">
                          <a:effectLst/>
                          <a:latin typeface="+mn-lt"/>
                        </a:rPr>
                        <a:t>Advanced Security Layer:</a:t>
                      </a:r>
                      <a:r>
                        <a:rPr lang="en-US" sz="800" dirty="0">
                          <a:effectLst/>
                          <a:latin typeface="+mn-lt"/>
                        </a:rPr>
                        <a:t> Offers a sophisticated layer of security against phishing, surpassing traditional CAPTCHA systems.</a:t>
                      </a:r>
                    </a:p>
                  </a:txBody>
                  <a:tcPr anchor="ctr"/>
                </a:tc>
                <a:tc>
                  <a:txBody>
                    <a:bodyPr/>
                    <a:lstStyle/>
                    <a:p>
                      <a:pPr fontAlgn="base"/>
                      <a:r>
                        <a:rPr lang="en-US" sz="800" b="1" dirty="0">
                          <a:effectLst/>
                          <a:latin typeface="+mn-lt"/>
                        </a:rPr>
                        <a:t>Computational Load:</a:t>
                      </a:r>
                      <a:r>
                        <a:rPr lang="en-US" sz="800" dirty="0">
                          <a:effectLst/>
                          <a:latin typeface="+mn-lt"/>
                        </a:rPr>
                        <a:t> Increased computational requirements for both customers and banks.</a:t>
                      </a:r>
                    </a:p>
                  </a:txBody>
                  <a:tcPr anchor="ctr"/>
                </a:tc>
                <a:extLst>
                  <a:ext uri="{0D108BD9-81ED-4DB2-BD59-A6C34878D82A}">
                    <a16:rowId xmlns:a16="http://schemas.microsoft.com/office/drawing/2014/main" val="3950540267"/>
                  </a:ext>
                </a:extLst>
              </a:tr>
              <a:tr h="670322">
                <a:tc>
                  <a:txBody>
                    <a:bodyPr/>
                    <a:lstStyle/>
                    <a:p>
                      <a:pPr fontAlgn="base"/>
                      <a:r>
                        <a:rPr lang="en-US" sz="800" b="1" dirty="0">
                          <a:effectLst/>
                          <a:latin typeface="+mn-lt"/>
                        </a:rPr>
                        <a:t>Dual-Share Validation:</a:t>
                      </a:r>
                      <a:r>
                        <a:rPr lang="en-US" sz="800" dirty="0">
                          <a:effectLst/>
                          <a:latin typeface="+mn-lt"/>
                        </a:rPr>
                        <a:t> Enhances authentication reliability through a unique dual-share visual cryptography method.</a:t>
                      </a:r>
                    </a:p>
                  </a:txBody>
                  <a:tcPr anchor="ctr"/>
                </a:tc>
                <a:tc>
                  <a:txBody>
                    <a:bodyPr/>
                    <a:lstStyle/>
                    <a:p>
                      <a:pPr fontAlgn="base"/>
                      <a:r>
                        <a:rPr lang="en-US" sz="800" b="1" dirty="0">
                          <a:effectLst/>
                          <a:latin typeface="+mn-lt"/>
                        </a:rPr>
                        <a:t>Complexity in Text Recognition:</a:t>
                      </a:r>
                      <a:r>
                        <a:rPr lang="en-US" sz="800" dirty="0">
                          <a:effectLst/>
                          <a:latin typeface="+mn-lt"/>
                        </a:rPr>
                        <a:t> Potential challenges in accurately decrypting complex texts or multiple languages.</a:t>
                      </a:r>
                    </a:p>
                  </a:txBody>
                  <a:tcPr anchor="ctr"/>
                </a:tc>
                <a:extLst>
                  <a:ext uri="{0D108BD9-81ED-4DB2-BD59-A6C34878D82A}">
                    <a16:rowId xmlns:a16="http://schemas.microsoft.com/office/drawing/2014/main" val="2237788370"/>
                  </a:ext>
                </a:extLst>
              </a:tr>
              <a:tr h="670322">
                <a:tc>
                  <a:txBody>
                    <a:bodyPr/>
                    <a:lstStyle/>
                    <a:p>
                      <a:pPr fontAlgn="base"/>
                      <a:r>
                        <a:rPr lang="en-US" sz="800" b="1" dirty="0">
                          <a:effectLst/>
                          <a:latin typeface="+mn-lt"/>
                        </a:rPr>
                        <a:t>User Verification:</a:t>
                      </a:r>
                      <a:r>
                        <a:rPr lang="en-US" sz="800" dirty="0">
                          <a:effectLst/>
                          <a:latin typeface="+mn-lt"/>
                        </a:rPr>
                        <a:t> Provides innovative approach for users to verify website authenticity.</a:t>
                      </a:r>
                    </a:p>
                  </a:txBody>
                  <a:tcPr anchor="ctr"/>
                </a:tc>
                <a:tc>
                  <a:txBody>
                    <a:bodyPr/>
                    <a:lstStyle/>
                    <a:p>
                      <a:pPr fontAlgn="base"/>
                      <a:r>
                        <a:rPr lang="en-US" sz="800" b="1" dirty="0">
                          <a:effectLst/>
                          <a:latin typeface="+mn-lt"/>
                        </a:rPr>
                        <a:t>Frequent Updates:</a:t>
                      </a:r>
                      <a:r>
                        <a:rPr lang="en-US" sz="800" dirty="0">
                          <a:effectLst/>
                          <a:latin typeface="+mn-lt"/>
                        </a:rPr>
                        <a:t> Requires regular updates of secrets, leading to administrative challenges and user inconvenience.</a:t>
                      </a:r>
                    </a:p>
                  </a:txBody>
                  <a:tcPr anchor="ctr"/>
                </a:tc>
                <a:extLst>
                  <a:ext uri="{0D108BD9-81ED-4DB2-BD59-A6C34878D82A}">
                    <a16:rowId xmlns:a16="http://schemas.microsoft.com/office/drawing/2014/main" val="245892329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7"/>
          <p:cNvSpPr txBox="1">
            <a:spLocks noGrp="1"/>
          </p:cNvSpPr>
          <p:nvPr>
            <p:ph type="title"/>
          </p:nvPr>
        </p:nvSpPr>
        <p:spPr>
          <a:xfrm>
            <a:off x="157730" y="138076"/>
            <a:ext cx="558992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rPr>
              <a:t>Mbots against web crawlers</a:t>
            </a:r>
            <a:endParaRPr sz="1800" dirty="0">
              <a:solidFill>
                <a:schemeClr val="accent1"/>
              </a:solidFill>
              <a:latin typeface="+mj-lt"/>
            </a:endParaRPr>
          </a:p>
        </p:txBody>
      </p:sp>
      <p:sp>
        <p:nvSpPr>
          <p:cNvPr id="279" name="Google Shape;279;p47"/>
          <p:cNvSpPr txBox="1">
            <a:spLocks noGrp="1"/>
          </p:cNvSpPr>
          <p:nvPr>
            <p:ph type="subTitle" idx="2"/>
          </p:nvPr>
        </p:nvSpPr>
        <p:spPr>
          <a:xfrm>
            <a:off x="157730" y="585216"/>
            <a:ext cx="4414269" cy="2069454"/>
          </a:xfrm>
          <a:prstGeom prst="rect">
            <a:avLst/>
          </a:prstGeom>
          <a:solidFill>
            <a:schemeClr val="accent6">
              <a:lumMod val="85000"/>
            </a:schemeClr>
          </a:solidFill>
        </p:spPr>
        <p:txBody>
          <a:bodyPr spcFirstLastPara="1" wrap="square" lIns="91425" tIns="91425" rIns="91425" bIns="91425" anchor="t" anchorCtr="0">
            <a:noAutofit/>
          </a:bodyPr>
          <a:lstStyle/>
          <a:p>
            <a:pPr marL="0" lvl="0" indent="0" algn="just" rtl="0">
              <a:spcBef>
                <a:spcPts val="0"/>
              </a:spcBef>
              <a:spcAft>
                <a:spcPts val="0"/>
              </a:spcAft>
              <a:buNone/>
            </a:pPr>
            <a:r>
              <a:rPr lang="en-US" sz="1000" b="1" dirty="0">
                <a:latin typeface="+mn-lt"/>
              </a:rPr>
              <a:t>robots.txt- </a:t>
            </a:r>
            <a:r>
              <a:rPr lang="en-US" sz="1000" dirty="0">
                <a:latin typeface="+mn-lt"/>
              </a:rPr>
              <a:t>file that specifies which parts of the website crawlers are allowed or disallowed from accessing. While compliant crawlers will adhere to these rules, this method won't stop non-cooperative crawlers.</a:t>
            </a:r>
          </a:p>
          <a:p>
            <a:pPr marL="0" lvl="0" indent="0" algn="just" rtl="0">
              <a:spcBef>
                <a:spcPts val="0"/>
              </a:spcBef>
              <a:spcAft>
                <a:spcPts val="0"/>
              </a:spcAft>
              <a:buNone/>
            </a:pPr>
            <a:endParaRPr lang="en-US" sz="600" dirty="0">
              <a:latin typeface="+mn-lt"/>
            </a:endParaRPr>
          </a:p>
          <a:p>
            <a:pPr marL="0" lvl="0" indent="0" algn="just" rtl="0">
              <a:spcBef>
                <a:spcPts val="0"/>
              </a:spcBef>
              <a:spcAft>
                <a:spcPts val="0"/>
              </a:spcAft>
              <a:buNone/>
            </a:pPr>
            <a:r>
              <a:rPr lang="en-US" sz="1000" b="1" dirty="0" err="1">
                <a:latin typeface="+mn-lt"/>
              </a:rPr>
              <a:t>Mbot</a:t>
            </a:r>
            <a:r>
              <a:rPr lang="en-US" sz="1000" b="1" dirty="0">
                <a:latin typeface="+mn-lt"/>
              </a:rPr>
              <a:t>- </a:t>
            </a:r>
            <a:r>
              <a:rPr lang="en-US" sz="1000" dirty="0">
                <a:latin typeface="+mn-lt"/>
              </a:rPr>
              <a:t>mimics the actions of crawlers that do not adhere to the guidelines set in the robots.txt files of websites. By acting as a non-cooperative crawler, it helps in assessing how well websites can defend against crawlers that ignore standard rules.</a:t>
            </a:r>
          </a:p>
          <a:p>
            <a:pPr marL="0" lvl="0" indent="0" algn="just" rtl="0">
              <a:spcBef>
                <a:spcPts val="0"/>
              </a:spcBef>
              <a:spcAft>
                <a:spcPts val="0"/>
              </a:spcAft>
              <a:buNone/>
            </a:pPr>
            <a:endParaRPr lang="en-US" sz="1000" dirty="0">
              <a:latin typeface="+mn-lt"/>
            </a:endParaRPr>
          </a:p>
          <a:p>
            <a:pPr marL="0" lvl="0" indent="0" algn="just" rtl="0">
              <a:spcBef>
                <a:spcPts val="0"/>
              </a:spcBef>
              <a:spcAft>
                <a:spcPts val="0"/>
              </a:spcAft>
              <a:buNone/>
            </a:pPr>
            <a:r>
              <a:rPr lang="en-US" sz="1000" dirty="0" err="1">
                <a:latin typeface="+mn-lt"/>
              </a:rPr>
              <a:t>Mbot</a:t>
            </a:r>
            <a:r>
              <a:rPr lang="en-US" sz="1000" dirty="0">
                <a:latin typeface="+mn-lt"/>
              </a:rPr>
              <a:t> crawls through targeted search engine websites. It attempts to access various parts of these sites without following the restrictions typically obeyed by ethical crawlers. It collects data on how the site responds to its actions. </a:t>
            </a:r>
          </a:p>
        </p:txBody>
      </p:sp>
      <p:pic>
        <p:nvPicPr>
          <p:cNvPr id="7" name="Picture 6" descr="A diagram of a computer error&#10;&#10;Description automatically generated">
            <a:extLst>
              <a:ext uri="{FF2B5EF4-FFF2-40B4-BE49-F238E27FC236}">
                <a16:creationId xmlns:a16="http://schemas.microsoft.com/office/drawing/2014/main" id="{CD274C70-FCB3-C53E-C432-1C4B3BF69BB8}"/>
              </a:ext>
            </a:extLst>
          </p:cNvPr>
          <p:cNvPicPr>
            <a:picLocks noChangeAspect="1"/>
          </p:cNvPicPr>
          <p:nvPr/>
        </p:nvPicPr>
        <p:blipFill>
          <a:blip r:embed="rId3"/>
          <a:stretch>
            <a:fillRect/>
          </a:stretch>
        </p:blipFill>
        <p:spPr>
          <a:xfrm>
            <a:off x="5156731" y="2810254"/>
            <a:ext cx="2995378" cy="1965107"/>
          </a:xfrm>
          <a:prstGeom prst="rect">
            <a:avLst/>
          </a:prstGeom>
          <a:ln>
            <a:noFill/>
          </a:ln>
          <a:effectLst>
            <a:outerShdw blurRad="190500" algn="tl" rotWithShape="0">
              <a:srgbClr val="000000">
                <a:alpha val="70000"/>
              </a:srgbClr>
            </a:outerShdw>
          </a:effectLst>
        </p:spPr>
      </p:pic>
      <p:pic>
        <p:nvPicPr>
          <p:cNvPr id="9" name="Picture 8" descr="A black arrow pointing to a white background&#10;&#10;Description automatically generated">
            <a:extLst>
              <a:ext uri="{FF2B5EF4-FFF2-40B4-BE49-F238E27FC236}">
                <a16:creationId xmlns:a16="http://schemas.microsoft.com/office/drawing/2014/main" id="{94894017-74E3-7F2D-09BE-0BA2045B8162}"/>
              </a:ext>
            </a:extLst>
          </p:cNvPr>
          <p:cNvPicPr>
            <a:picLocks noChangeAspect="1"/>
          </p:cNvPicPr>
          <p:nvPr/>
        </p:nvPicPr>
        <p:blipFill>
          <a:blip r:embed="rId4"/>
          <a:stretch>
            <a:fillRect/>
          </a:stretch>
        </p:blipFill>
        <p:spPr>
          <a:xfrm>
            <a:off x="1115878" y="2810254"/>
            <a:ext cx="3180984" cy="1965107"/>
          </a:xfrm>
          <a:prstGeom prst="rect">
            <a:avLst/>
          </a:prstGeom>
          <a:ln>
            <a:noFill/>
          </a:ln>
          <a:effectLst>
            <a:outerShdw blurRad="292100" dist="139700" dir="2700000" algn="tl" rotWithShape="0">
              <a:srgbClr val="333333">
                <a:alpha val="65000"/>
              </a:srgbClr>
            </a:outerShdw>
          </a:effectLst>
        </p:spPr>
      </p:pic>
      <p:graphicFrame>
        <p:nvGraphicFramePr>
          <p:cNvPr id="2" name="Table 1">
            <a:extLst>
              <a:ext uri="{FF2B5EF4-FFF2-40B4-BE49-F238E27FC236}">
                <a16:creationId xmlns:a16="http://schemas.microsoft.com/office/drawing/2014/main" id="{42974D2D-5817-F098-EF41-8DE1DC005A49}"/>
              </a:ext>
            </a:extLst>
          </p:cNvPr>
          <p:cNvGraphicFramePr>
            <a:graphicFrameLocks noGrp="1"/>
          </p:cNvGraphicFramePr>
          <p:nvPr>
            <p:extLst>
              <p:ext uri="{D42A27DB-BD31-4B8C-83A1-F6EECF244321}">
                <p14:modId xmlns:p14="http://schemas.microsoft.com/office/powerpoint/2010/main" val="2680008451"/>
              </p:ext>
            </p:extLst>
          </p:nvPr>
        </p:nvGraphicFramePr>
        <p:xfrm>
          <a:off x="4705347" y="585217"/>
          <a:ext cx="4225294" cy="2089818"/>
        </p:xfrm>
        <a:graphic>
          <a:graphicData uri="http://schemas.openxmlformats.org/drawingml/2006/table">
            <a:tbl>
              <a:tblPr firstRow="1" bandRow="1">
                <a:tableStyleId>{EA82FB9A-90E5-449C-8A5A-63AD64EE1075}</a:tableStyleId>
              </a:tblPr>
              <a:tblGrid>
                <a:gridCol w="2112647">
                  <a:extLst>
                    <a:ext uri="{9D8B030D-6E8A-4147-A177-3AD203B41FA5}">
                      <a16:colId xmlns:a16="http://schemas.microsoft.com/office/drawing/2014/main" val="314849643"/>
                    </a:ext>
                  </a:extLst>
                </a:gridCol>
                <a:gridCol w="2112647">
                  <a:extLst>
                    <a:ext uri="{9D8B030D-6E8A-4147-A177-3AD203B41FA5}">
                      <a16:colId xmlns:a16="http://schemas.microsoft.com/office/drawing/2014/main" val="2868511583"/>
                    </a:ext>
                  </a:extLst>
                </a:gridCol>
              </a:tblGrid>
              <a:tr h="335333">
                <a:tc>
                  <a:txBody>
                    <a:bodyPr/>
                    <a:lstStyle/>
                    <a:p>
                      <a:pPr algn="ctr"/>
                      <a:r>
                        <a:rPr lang="en-IN" b="1" dirty="0"/>
                        <a:t>PROS</a:t>
                      </a:r>
                    </a:p>
                  </a:txBody>
                  <a:tcPr>
                    <a:solidFill>
                      <a:schemeClr val="tx2">
                        <a:lumMod val="60000"/>
                        <a:lumOff val="40000"/>
                      </a:schemeClr>
                    </a:solidFill>
                  </a:tcPr>
                </a:tc>
                <a:tc>
                  <a:txBody>
                    <a:bodyPr/>
                    <a:lstStyle/>
                    <a:p>
                      <a:pPr algn="ctr"/>
                      <a:r>
                        <a:rPr lang="en-IN" b="1" dirty="0"/>
                        <a:t>CONS</a:t>
                      </a:r>
                    </a:p>
                  </a:txBody>
                  <a:tcPr>
                    <a:solidFill>
                      <a:schemeClr val="tx2">
                        <a:lumMod val="60000"/>
                        <a:lumOff val="40000"/>
                      </a:schemeClr>
                    </a:solidFill>
                  </a:tcPr>
                </a:tc>
                <a:extLst>
                  <a:ext uri="{0D108BD9-81ED-4DB2-BD59-A6C34878D82A}">
                    <a16:rowId xmlns:a16="http://schemas.microsoft.com/office/drawing/2014/main" val="1058116961"/>
                  </a:ext>
                </a:extLst>
              </a:tr>
              <a:tr h="474325">
                <a:tc>
                  <a:txBody>
                    <a:bodyPr/>
                    <a:lstStyle/>
                    <a:p>
                      <a:pPr fontAlgn="base"/>
                      <a:r>
                        <a:rPr lang="en-US" sz="800" b="1" dirty="0">
                          <a:effectLst/>
                        </a:rPr>
                        <a:t>Enhanced Security Measures</a:t>
                      </a:r>
                      <a:r>
                        <a:rPr lang="en-US" sz="800" dirty="0">
                          <a:effectLst/>
                        </a:rPr>
                        <a:t>: identifying weak spots that non-cooperative crawlers could exploit.</a:t>
                      </a:r>
                    </a:p>
                  </a:txBody>
                  <a:tcPr anchor="ctr"/>
                </a:tc>
                <a:tc>
                  <a:txBody>
                    <a:bodyPr/>
                    <a:lstStyle/>
                    <a:p>
                      <a:r>
                        <a:rPr lang="en-US" sz="800" b="1" i="0" u="none" strike="noStrike" cap="none" dirty="0">
                          <a:solidFill>
                            <a:srgbClr val="000000"/>
                          </a:solidFill>
                          <a:effectLst/>
                          <a:latin typeface="Arial"/>
                          <a:ea typeface="Arial"/>
                          <a:cs typeface="Arial"/>
                          <a:sym typeface="Arial"/>
                        </a:rPr>
                        <a:t>False Positives</a:t>
                      </a:r>
                      <a:r>
                        <a:rPr lang="en-US" sz="800" b="0" i="0" u="none" strike="noStrike" cap="none" dirty="0">
                          <a:solidFill>
                            <a:srgbClr val="000000"/>
                          </a:solidFill>
                          <a:effectLst/>
                          <a:latin typeface="Arial"/>
                          <a:ea typeface="Arial"/>
                          <a:cs typeface="Arial"/>
                          <a:sym typeface="Arial"/>
                        </a:rPr>
                        <a:t>: could potentially trigger security measures leading to false positives in system logs.</a:t>
                      </a:r>
                      <a:endParaRPr lang="en-IN" sz="800" dirty="0"/>
                    </a:p>
                  </a:txBody>
                  <a:tcPr/>
                </a:tc>
                <a:extLst>
                  <a:ext uri="{0D108BD9-81ED-4DB2-BD59-A6C34878D82A}">
                    <a16:rowId xmlns:a16="http://schemas.microsoft.com/office/drawing/2014/main" val="1840621796"/>
                  </a:ext>
                </a:extLst>
              </a:tr>
              <a:tr h="689889">
                <a:tc>
                  <a:txBody>
                    <a:bodyPr/>
                    <a:lstStyle/>
                    <a:p>
                      <a:pPr fontAlgn="base"/>
                      <a:r>
                        <a:rPr lang="en-US" sz="800" b="1" dirty="0">
                          <a:effectLst/>
                        </a:rPr>
                        <a:t>Realistic Threat Simulation</a:t>
                      </a:r>
                      <a:r>
                        <a:rPr lang="en-US" sz="800" dirty="0">
                          <a:effectLst/>
                        </a:rPr>
                        <a:t>: provide a real-world testing environment by simulating actual attack patterns to improve the robustness of security systems.</a:t>
                      </a:r>
                    </a:p>
                  </a:txBody>
                  <a:tcPr anchor="ctr"/>
                </a:tc>
                <a:tc>
                  <a:txBody>
                    <a:bodyPr/>
                    <a:lstStyle/>
                    <a:p>
                      <a:r>
                        <a:rPr lang="en-US" sz="800" b="1" i="0" u="none" strike="noStrike" cap="none" dirty="0">
                          <a:solidFill>
                            <a:srgbClr val="000000"/>
                          </a:solidFill>
                          <a:effectLst/>
                          <a:latin typeface="Arial"/>
                          <a:ea typeface="Arial"/>
                          <a:cs typeface="Arial"/>
                          <a:sym typeface="Arial"/>
                        </a:rPr>
                        <a:t>Resource Intensive</a:t>
                      </a:r>
                      <a:r>
                        <a:rPr lang="en-US" sz="800" b="0" i="0" u="none" strike="noStrike" cap="none" dirty="0">
                          <a:solidFill>
                            <a:srgbClr val="000000"/>
                          </a:solidFill>
                          <a:effectLst/>
                          <a:latin typeface="Arial"/>
                          <a:ea typeface="Arial"/>
                          <a:cs typeface="Arial"/>
                          <a:sym typeface="Arial"/>
                        </a:rPr>
                        <a:t>: continuously running </a:t>
                      </a:r>
                      <a:r>
                        <a:rPr lang="en-US" sz="800" b="0" i="0" u="none" strike="noStrike" cap="none" dirty="0" err="1">
                          <a:solidFill>
                            <a:srgbClr val="000000"/>
                          </a:solidFill>
                          <a:effectLst/>
                          <a:latin typeface="Arial"/>
                          <a:ea typeface="Arial"/>
                          <a:cs typeface="Arial"/>
                          <a:sym typeface="Arial"/>
                        </a:rPr>
                        <a:t>mbots</a:t>
                      </a:r>
                      <a:r>
                        <a:rPr lang="en-US" sz="800" b="0" i="0" u="none" strike="noStrike" cap="none" dirty="0">
                          <a:solidFill>
                            <a:srgbClr val="000000"/>
                          </a:solidFill>
                          <a:effectLst/>
                          <a:latin typeface="Arial"/>
                          <a:ea typeface="Arial"/>
                          <a:cs typeface="Arial"/>
                          <a:sym typeface="Arial"/>
                        </a:rPr>
                        <a:t> can consume significant server resources</a:t>
                      </a:r>
                      <a:endParaRPr lang="en-IN" sz="800" dirty="0"/>
                    </a:p>
                  </a:txBody>
                  <a:tcPr/>
                </a:tc>
                <a:extLst>
                  <a:ext uri="{0D108BD9-81ED-4DB2-BD59-A6C34878D82A}">
                    <a16:rowId xmlns:a16="http://schemas.microsoft.com/office/drawing/2014/main" val="2192488567"/>
                  </a:ext>
                </a:extLst>
              </a:tr>
              <a:tr h="569908">
                <a:tc>
                  <a:txBody>
                    <a:bodyPr/>
                    <a:lstStyle/>
                    <a:p>
                      <a:r>
                        <a:rPr lang="en-US" sz="800" b="1" i="0" u="none" strike="noStrike" cap="none" dirty="0">
                          <a:solidFill>
                            <a:srgbClr val="000000"/>
                          </a:solidFill>
                          <a:effectLst/>
                          <a:latin typeface="Arial"/>
                          <a:ea typeface="Arial"/>
                          <a:cs typeface="Arial"/>
                          <a:sym typeface="Arial"/>
                        </a:rPr>
                        <a:t>Early Detection</a:t>
                      </a:r>
                      <a:r>
                        <a:rPr lang="en-US" sz="800" b="0" i="0" u="none" strike="noStrike" cap="none" dirty="0">
                          <a:solidFill>
                            <a:srgbClr val="000000"/>
                          </a:solidFill>
                          <a:effectLst/>
                          <a:latin typeface="Arial"/>
                          <a:ea typeface="Arial"/>
                          <a:cs typeface="Arial"/>
                          <a:sym typeface="Arial"/>
                        </a:rPr>
                        <a:t>: detect areas where the website may be vulnerable to scraping or unauthorized data access.</a:t>
                      </a:r>
                      <a:endParaRPr lang="en-IN" sz="800" dirty="0"/>
                    </a:p>
                  </a:txBody>
                  <a:tcPr/>
                </a:tc>
                <a:tc>
                  <a:txBody>
                    <a:bodyPr/>
                    <a:lstStyle/>
                    <a:p>
                      <a:r>
                        <a:rPr lang="en-US" sz="800" b="1" i="0" u="none" strike="noStrike" cap="none" dirty="0">
                          <a:solidFill>
                            <a:srgbClr val="000000"/>
                          </a:solidFill>
                          <a:effectLst/>
                          <a:latin typeface="Arial"/>
                          <a:ea typeface="Arial"/>
                          <a:cs typeface="Arial"/>
                          <a:sym typeface="Arial"/>
                        </a:rPr>
                        <a:t>Complex Programming</a:t>
                      </a:r>
                      <a:r>
                        <a:rPr lang="en-US" sz="800" b="0" i="0" u="none" strike="noStrike" cap="none" dirty="0">
                          <a:solidFill>
                            <a:srgbClr val="000000"/>
                          </a:solidFill>
                          <a:effectLst/>
                          <a:latin typeface="Arial"/>
                          <a:ea typeface="Arial"/>
                          <a:cs typeface="Arial"/>
                          <a:sym typeface="Arial"/>
                        </a:rPr>
                        <a:t>: Designing and programming </a:t>
                      </a:r>
                      <a:r>
                        <a:rPr lang="en-US" sz="800" b="0" i="0" u="none" strike="noStrike" cap="none" dirty="0" err="1">
                          <a:solidFill>
                            <a:srgbClr val="000000"/>
                          </a:solidFill>
                          <a:effectLst/>
                          <a:latin typeface="Arial"/>
                          <a:ea typeface="Arial"/>
                          <a:cs typeface="Arial"/>
                          <a:sym typeface="Arial"/>
                        </a:rPr>
                        <a:t>mbots</a:t>
                      </a:r>
                      <a:r>
                        <a:rPr lang="en-US" sz="800" b="0" i="0" u="none" strike="noStrike" cap="none" dirty="0">
                          <a:solidFill>
                            <a:srgbClr val="000000"/>
                          </a:solidFill>
                          <a:effectLst/>
                          <a:latin typeface="Arial"/>
                          <a:ea typeface="Arial"/>
                          <a:cs typeface="Arial"/>
                          <a:sym typeface="Arial"/>
                        </a:rPr>
                        <a:t> can be highly complex as requires advanced skills and resources.</a:t>
                      </a:r>
                      <a:endParaRPr lang="en-IN" sz="800" dirty="0"/>
                    </a:p>
                  </a:txBody>
                  <a:tcPr/>
                </a:tc>
                <a:extLst>
                  <a:ext uri="{0D108BD9-81ED-4DB2-BD59-A6C34878D82A}">
                    <a16:rowId xmlns:a16="http://schemas.microsoft.com/office/drawing/2014/main" val="4185369338"/>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2"/>
          <p:cNvSpPr txBox="1">
            <a:spLocks noGrp="1"/>
          </p:cNvSpPr>
          <p:nvPr>
            <p:ph type="title"/>
          </p:nvPr>
        </p:nvSpPr>
        <p:spPr>
          <a:xfrm>
            <a:off x="1928180" y="87900"/>
            <a:ext cx="5075514" cy="296148"/>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4000" dirty="0">
                <a:solidFill>
                  <a:schemeClr val="accent1"/>
                </a:solidFill>
              </a:rPr>
              <a:t>Web Application</a:t>
            </a:r>
            <a:endParaRPr sz="4000" dirty="0">
              <a:solidFill>
                <a:schemeClr val="accent1"/>
              </a:solidFill>
            </a:endParaRPr>
          </a:p>
        </p:txBody>
      </p:sp>
      <p:pic>
        <p:nvPicPr>
          <p:cNvPr id="3" name="Picture 2">
            <a:extLst>
              <a:ext uri="{FF2B5EF4-FFF2-40B4-BE49-F238E27FC236}">
                <a16:creationId xmlns:a16="http://schemas.microsoft.com/office/drawing/2014/main" id="{DA6A709D-24EE-5B5F-AA12-19739585C252}"/>
              </a:ext>
            </a:extLst>
          </p:cNvPr>
          <p:cNvPicPr>
            <a:picLocks noChangeAspect="1"/>
          </p:cNvPicPr>
          <p:nvPr/>
        </p:nvPicPr>
        <p:blipFill>
          <a:blip r:embed="rId3"/>
          <a:stretch>
            <a:fillRect/>
          </a:stretch>
        </p:blipFill>
        <p:spPr>
          <a:xfrm>
            <a:off x="1287780" y="513583"/>
            <a:ext cx="6449568" cy="44414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9"/>
          <p:cNvSpPr txBox="1">
            <a:spLocks noGrp="1"/>
          </p:cNvSpPr>
          <p:nvPr>
            <p:ph type="title"/>
          </p:nvPr>
        </p:nvSpPr>
        <p:spPr>
          <a:xfrm>
            <a:off x="3289888" y="0"/>
            <a:ext cx="26480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Comparison</a:t>
            </a:r>
            <a:endParaRPr sz="1600" dirty="0">
              <a:solidFill>
                <a:schemeClr val="accent1"/>
              </a:solidFill>
            </a:endParaRPr>
          </a:p>
        </p:txBody>
      </p:sp>
      <p:graphicFrame>
        <p:nvGraphicFramePr>
          <p:cNvPr id="2" name="Table 1">
            <a:extLst>
              <a:ext uri="{FF2B5EF4-FFF2-40B4-BE49-F238E27FC236}">
                <a16:creationId xmlns:a16="http://schemas.microsoft.com/office/drawing/2014/main" id="{0CBF0FC7-1715-21B2-165E-CB87D22E3DF2}"/>
              </a:ext>
            </a:extLst>
          </p:cNvPr>
          <p:cNvGraphicFramePr>
            <a:graphicFrameLocks noGrp="1"/>
          </p:cNvGraphicFramePr>
          <p:nvPr>
            <p:extLst>
              <p:ext uri="{D42A27DB-BD31-4B8C-83A1-F6EECF244321}">
                <p14:modId xmlns:p14="http://schemas.microsoft.com/office/powerpoint/2010/main" val="573997700"/>
              </p:ext>
            </p:extLst>
          </p:nvPr>
        </p:nvGraphicFramePr>
        <p:xfrm>
          <a:off x="281940" y="464820"/>
          <a:ext cx="8633457" cy="448310"/>
        </p:xfrm>
        <a:graphic>
          <a:graphicData uri="http://schemas.openxmlformats.org/drawingml/2006/table">
            <a:tbl>
              <a:tblPr firstRow="1" bandRow="1">
                <a:tableStyleId>{EA82FB9A-90E5-449C-8A5A-63AD64EE1075}</a:tableStyleId>
              </a:tblPr>
              <a:tblGrid>
                <a:gridCol w="1599326">
                  <a:extLst>
                    <a:ext uri="{9D8B030D-6E8A-4147-A177-3AD203B41FA5}">
                      <a16:colId xmlns:a16="http://schemas.microsoft.com/office/drawing/2014/main" val="2367313193"/>
                    </a:ext>
                  </a:extLst>
                </a:gridCol>
                <a:gridCol w="867376">
                  <a:extLst>
                    <a:ext uri="{9D8B030D-6E8A-4147-A177-3AD203B41FA5}">
                      <a16:colId xmlns:a16="http://schemas.microsoft.com/office/drawing/2014/main" val="2934071394"/>
                    </a:ext>
                  </a:extLst>
                </a:gridCol>
                <a:gridCol w="1233351">
                  <a:extLst>
                    <a:ext uri="{9D8B030D-6E8A-4147-A177-3AD203B41FA5}">
                      <a16:colId xmlns:a16="http://schemas.microsoft.com/office/drawing/2014/main" val="2004704480"/>
                    </a:ext>
                  </a:extLst>
                </a:gridCol>
                <a:gridCol w="1233351">
                  <a:extLst>
                    <a:ext uri="{9D8B030D-6E8A-4147-A177-3AD203B41FA5}">
                      <a16:colId xmlns:a16="http://schemas.microsoft.com/office/drawing/2014/main" val="1653062080"/>
                    </a:ext>
                  </a:extLst>
                </a:gridCol>
                <a:gridCol w="1233351">
                  <a:extLst>
                    <a:ext uri="{9D8B030D-6E8A-4147-A177-3AD203B41FA5}">
                      <a16:colId xmlns:a16="http://schemas.microsoft.com/office/drawing/2014/main" val="2176455466"/>
                    </a:ext>
                  </a:extLst>
                </a:gridCol>
                <a:gridCol w="1233351">
                  <a:extLst>
                    <a:ext uri="{9D8B030D-6E8A-4147-A177-3AD203B41FA5}">
                      <a16:colId xmlns:a16="http://schemas.microsoft.com/office/drawing/2014/main" val="7481318"/>
                    </a:ext>
                  </a:extLst>
                </a:gridCol>
                <a:gridCol w="1233351">
                  <a:extLst>
                    <a:ext uri="{9D8B030D-6E8A-4147-A177-3AD203B41FA5}">
                      <a16:colId xmlns:a16="http://schemas.microsoft.com/office/drawing/2014/main" val="1133288255"/>
                    </a:ext>
                  </a:extLst>
                </a:gridCol>
              </a:tblGrid>
              <a:tr h="448310">
                <a:tc>
                  <a:txBody>
                    <a:bodyPr/>
                    <a:lstStyle/>
                    <a:p>
                      <a:pPr algn="ctr"/>
                      <a:endParaRPr lang="en-IN" sz="1200" b="1" dirty="0"/>
                    </a:p>
                  </a:txBody>
                  <a:tcPr>
                    <a:solidFill>
                      <a:schemeClr val="tx2">
                        <a:lumMod val="60000"/>
                        <a:lumOff val="40000"/>
                      </a:schemeClr>
                    </a:solidFill>
                  </a:tcPr>
                </a:tc>
                <a:tc>
                  <a:txBody>
                    <a:bodyPr/>
                    <a:lstStyle/>
                    <a:p>
                      <a:pPr algn="ctr"/>
                      <a:r>
                        <a:rPr lang="en-IN" sz="1200" b="1" dirty="0"/>
                        <a:t>DOS</a:t>
                      </a:r>
                    </a:p>
                  </a:txBody>
                  <a:tcPr>
                    <a:solidFill>
                      <a:schemeClr val="tx2">
                        <a:lumMod val="60000"/>
                        <a:lumOff val="40000"/>
                      </a:schemeClr>
                    </a:solidFill>
                  </a:tcPr>
                </a:tc>
                <a:tc>
                  <a:txBody>
                    <a:bodyPr/>
                    <a:lstStyle/>
                    <a:p>
                      <a:pPr algn="ctr"/>
                      <a:r>
                        <a:rPr lang="en-IN" sz="1200" b="1" dirty="0"/>
                        <a:t>XSS</a:t>
                      </a:r>
                    </a:p>
                  </a:txBody>
                  <a:tcPr>
                    <a:solidFill>
                      <a:schemeClr val="tx2">
                        <a:lumMod val="60000"/>
                        <a:lumOff val="40000"/>
                      </a:schemeClr>
                    </a:solidFill>
                  </a:tcPr>
                </a:tc>
                <a:tc>
                  <a:txBody>
                    <a:bodyPr/>
                    <a:lstStyle/>
                    <a:p>
                      <a:pPr algn="ctr"/>
                      <a:r>
                        <a:rPr lang="en-IN" sz="1200" b="1" dirty="0"/>
                        <a:t>Brute Force</a:t>
                      </a:r>
                    </a:p>
                  </a:txBody>
                  <a:tcPr>
                    <a:solidFill>
                      <a:schemeClr val="tx2">
                        <a:lumMod val="60000"/>
                        <a:lumOff val="40000"/>
                      </a:schemeClr>
                    </a:solidFill>
                  </a:tcPr>
                </a:tc>
                <a:tc>
                  <a:txBody>
                    <a:bodyPr/>
                    <a:lstStyle/>
                    <a:p>
                      <a:pPr algn="ctr"/>
                      <a:r>
                        <a:rPr lang="en-IN" sz="1200" b="1" dirty="0"/>
                        <a:t>Captcha</a:t>
                      </a:r>
                    </a:p>
                  </a:txBody>
                  <a:tcPr>
                    <a:solidFill>
                      <a:schemeClr val="tx2">
                        <a:lumMod val="60000"/>
                        <a:lumOff val="40000"/>
                      </a:schemeClr>
                    </a:solidFill>
                  </a:tcPr>
                </a:tc>
                <a:tc>
                  <a:txBody>
                    <a:bodyPr/>
                    <a:lstStyle/>
                    <a:p>
                      <a:pPr algn="ctr"/>
                      <a:r>
                        <a:rPr lang="en-IN" sz="1200" b="1" dirty="0"/>
                        <a:t>SQL</a:t>
                      </a:r>
                    </a:p>
                  </a:txBody>
                  <a:tcPr>
                    <a:solidFill>
                      <a:schemeClr val="tx2">
                        <a:lumMod val="60000"/>
                        <a:lumOff val="40000"/>
                      </a:schemeClr>
                    </a:solidFill>
                  </a:tcPr>
                </a:tc>
                <a:tc>
                  <a:txBody>
                    <a:bodyPr/>
                    <a:lstStyle/>
                    <a:p>
                      <a:pPr algn="ctr"/>
                      <a:r>
                        <a:rPr lang="en-IN" sz="1200" b="1" dirty="0"/>
                        <a:t>Web Crawlers</a:t>
                      </a:r>
                    </a:p>
                  </a:txBody>
                  <a:tcPr>
                    <a:solidFill>
                      <a:schemeClr val="tx2">
                        <a:lumMod val="60000"/>
                        <a:lumOff val="40000"/>
                      </a:schemeClr>
                    </a:solidFill>
                  </a:tcPr>
                </a:tc>
                <a:extLst>
                  <a:ext uri="{0D108BD9-81ED-4DB2-BD59-A6C34878D82A}">
                    <a16:rowId xmlns:a16="http://schemas.microsoft.com/office/drawing/2014/main" val="2977512840"/>
                  </a:ext>
                </a:extLst>
              </a:tr>
            </a:tbl>
          </a:graphicData>
        </a:graphic>
      </p:graphicFrame>
      <p:graphicFrame>
        <p:nvGraphicFramePr>
          <p:cNvPr id="3" name="Table 2">
            <a:extLst>
              <a:ext uri="{FF2B5EF4-FFF2-40B4-BE49-F238E27FC236}">
                <a16:creationId xmlns:a16="http://schemas.microsoft.com/office/drawing/2014/main" id="{0D872A6A-B1FA-C97F-8A72-FA77A02C6003}"/>
              </a:ext>
            </a:extLst>
          </p:cNvPr>
          <p:cNvGraphicFramePr>
            <a:graphicFrameLocks noGrp="1"/>
          </p:cNvGraphicFramePr>
          <p:nvPr>
            <p:extLst>
              <p:ext uri="{D42A27DB-BD31-4B8C-83A1-F6EECF244321}">
                <p14:modId xmlns:p14="http://schemas.microsoft.com/office/powerpoint/2010/main" val="3648475905"/>
              </p:ext>
            </p:extLst>
          </p:nvPr>
        </p:nvGraphicFramePr>
        <p:xfrm>
          <a:off x="281940" y="913130"/>
          <a:ext cx="8633457" cy="3330297"/>
        </p:xfrm>
        <a:graphic>
          <a:graphicData uri="http://schemas.openxmlformats.org/drawingml/2006/table">
            <a:tbl>
              <a:tblPr firstRow="1" bandRow="1">
                <a:tableStyleId>{EA82FB9A-90E5-449C-8A5A-63AD64EE1075}</a:tableStyleId>
              </a:tblPr>
              <a:tblGrid>
                <a:gridCol w="1599326">
                  <a:extLst>
                    <a:ext uri="{9D8B030D-6E8A-4147-A177-3AD203B41FA5}">
                      <a16:colId xmlns:a16="http://schemas.microsoft.com/office/drawing/2014/main" val="269346826"/>
                    </a:ext>
                  </a:extLst>
                </a:gridCol>
                <a:gridCol w="867376">
                  <a:extLst>
                    <a:ext uri="{9D8B030D-6E8A-4147-A177-3AD203B41FA5}">
                      <a16:colId xmlns:a16="http://schemas.microsoft.com/office/drawing/2014/main" val="1463327748"/>
                    </a:ext>
                  </a:extLst>
                </a:gridCol>
                <a:gridCol w="1233351">
                  <a:extLst>
                    <a:ext uri="{9D8B030D-6E8A-4147-A177-3AD203B41FA5}">
                      <a16:colId xmlns:a16="http://schemas.microsoft.com/office/drawing/2014/main" val="772546861"/>
                    </a:ext>
                  </a:extLst>
                </a:gridCol>
                <a:gridCol w="1233351">
                  <a:extLst>
                    <a:ext uri="{9D8B030D-6E8A-4147-A177-3AD203B41FA5}">
                      <a16:colId xmlns:a16="http://schemas.microsoft.com/office/drawing/2014/main" val="1549328730"/>
                    </a:ext>
                  </a:extLst>
                </a:gridCol>
                <a:gridCol w="1233351">
                  <a:extLst>
                    <a:ext uri="{9D8B030D-6E8A-4147-A177-3AD203B41FA5}">
                      <a16:colId xmlns:a16="http://schemas.microsoft.com/office/drawing/2014/main" val="2515223741"/>
                    </a:ext>
                  </a:extLst>
                </a:gridCol>
                <a:gridCol w="1233351">
                  <a:extLst>
                    <a:ext uri="{9D8B030D-6E8A-4147-A177-3AD203B41FA5}">
                      <a16:colId xmlns:a16="http://schemas.microsoft.com/office/drawing/2014/main" val="1195872075"/>
                    </a:ext>
                  </a:extLst>
                </a:gridCol>
                <a:gridCol w="1233351">
                  <a:extLst>
                    <a:ext uri="{9D8B030D-6E8A-4147-A177-3AD203B41FA5}">
                      <a16:colId xmlns:a16="http://schemas.microsoft.com/office/drawing/2014/main" val="861653341"/>
                    </a:ext>
                  </a:extLst>
                </a:gridCol>
              </a:tblGrid>
              <a:tr h="172255">
                <a:tc>
                  <a:txBody>
                    <a:bodyPr/>
                    <a:lstStyle/>
                    <a:p>
                      <a:pPr lvl="1" algn="ctr"/>
                      <a:r>
                        <a:rPr lang="en-IN" sz="800" b="1" dirty="0"/>
                        <a:t>3 layered </a:t>
                      </a:r>
                      <a:r>
                        <a:rPr lang="en-IN" sz="800" b="1" dirty="0" err="1"/>
                        <a:t>Defense</a:t>
                      </a:r>
                      <a:endParaRPr lang="en-IN" sz="800" b="1" dirty="0"/>
                    </a:p>
                  </a:txBody>
                  <a:tcPr anchor="ctr">
                    <a:solidFill>
                      <a:schemeClr val="tx2">
                        <a:lumMod val="40000"/>
                        <a:lumOff val="60000"/>
                      </a:schemeClr>
                    </a:solidFill>
                  </a:tcPr>
                </a:tc>
                <a:tc>
                  <a:txBody>
                    <a:bodyPr/>
                    <a:lstStyle/>
                    <a:p>
                      <a:pPr algn="ct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extLst>
                  <a:ext uri="{0D108BD9-81ED-4DB2-BD59-A6C34878D82A}">
                    <a16:rowId xmlns:a16="http://schemas.microsoft.com/office/drawing/2014/main" val="518173650"/>
                  </a:ext>
                </a:extLst>
              </a:tr>
              <a:tr h="159617">
                <a:tc>
                  <a:txBody>
                    <a:bodyPr/>
                    <a:lstStyle/>
                    <a:p>
                      <a:pPr lvl="1" algn="ctr"/>
                      <a:r>
                        <a:rPr lang="en-IN" sz="800" b="1" dirty="0"/>
                        <a:t>ACL &amp; threshold limit</a:t>
                      </a:r>
                    </a:p>
                  </a:txBody>
                  <a:tcPr anchor="ctr">
                    <a:solidFill>
                      <a:schemeClr val="tx2">
                        <a:lumMod val="40000"/>
                        <a:lumOff val="60000"/>
                      </a:schemeClr>
                    </a:solidFill>
                  </a:tcPr>
                </a:tc>
                <a:tc>
                  <a:txBody>
                    <a:bodyPr/>
                    <a:lstStyle/>
                    <a:p>
                      <a:pPr algn="ct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extLst>
                  <a:ext uri="{0D108BD9-81ED-4DB2-BD59-A6C34878D82A}">
                    <a16:rowId xmlns:a16="http://schemas.microsoft.com/office/drawing/2014/main" val="2188170846"/>
                  </a:ext>
                </a:extLst>
              </a:tr>
              <a:tr h="154413">
                <a:tc>
                  <a:txBody>
                    <a:bodyPr/>
                    <a:lstStyle/>
                    <a:p>
                      <a:pPr lvl="1" algn="ctr"/>
                      <a:r>
                        <a:rPr lang="en-IN" sz="800" b="1" dirty="0"/>
                        <a:t>Text-based captcha</a:t>
                      </a:r>
                    </a:p>
                  </a:txBody>
                  <a:tcPr anchor="ctr">
                    <a:solidFill>
                      <a:schemeClr val="tx2">
                        <a:lumMod val="40000"/>
                        <a:lumOff val="60000"/>
                      </a:schemeClr>
                    </a:solidFill>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Y</a:t>
                      </a:r>
                    </a:p>
                  </a:txBody>
                  <a:tcPr/>
                </a:tc>
                <a:tc>
                  <a:txBody>
                    <a:bodyPr/>
                    <a:lstStyle/>
                    <a:p>
                      <a:pPr algn="ctr"/>
                      <a:r>
                        <a:rPr lang="en-IN" sz="800" dirty="0"/>
                        <a:t>N</a:t>
                      </a:r>
                    </a:p>
                  </a:txBody>
                  <a:tcPr/>
                </a:tc>
                <a:tc>
                  <a:txBody>
                    <a:bodyPr/>
                    <a:lstStyle/>
                    <a:p>
                      <a:pPr algn="ctr"/>
                      <a:r>
                        <a:rPr lang="en-IN" sz="800" dirty="0"/>
                        <a:t>Y</a:t>
                      </a:r>
                    </a:p>
                  </a:txBody>
                  <a:tcPr/>
                </a:tc>
                <a:extLst>
                  <a:ext uri="{0D108BD9-81ED-4DB2-BD59-A6C34878D82A}">
                    <a16:rowId xmlns:a16="http://schemas.microsoft.com/office/drawing/2014/main" val="4124566886"/>
                  </a:ext>
                </a:extLst>
              </a:tr>
              <a:tr h="0">
                <a:tc>
                  <a:txBody>
                    <a:bodyPr/>
                    <a:lstStyle/>
                    <a:p>
                      <a:pPr lvl="1" algn="ctr"/>
                      <a:r>
                        <a:rPr lang="en-IN" sz="800" b="1" dirty="0"/>
                        <a:t>Visual Cryptography</a:t>
                      </a:r>
                    </a:p>
                  </a:txBody>
                  <a:tcPr anchor="ctr">
                    <a:solidFill>
                      <a:schemeClr val="tx2">
                        <a:lumMod val="40000"/>
                        <a:lumOff val="60000"/>
                      </a:schemeClr>
                    </a:solidFill>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Y</a:t>
                      </a:r>
                    </a:p>
                  </a:txBody>
                  <a:tcPr/>
                </a:tc>
                <a:tc>
                  <a:txBody>
                    <a:bodyPr/>
                    <a:lstStyle/>
                    <a:p>
                      <a:pPr algn="ctr"/>
                      <a:r>
                        <a:rPr lang="en-IN" sz="800" dirty="0"/>
                        <a:t>N</a:t>
                      </a:r>
                    </a:p>
                  </a:txBody>
                  <a:tcPr/>
                </a:tc>
                <a:tc>
                  <a:txBody>
                    <a:bodyPr/>
                    <a:lstStyle/>
                    <a:p>
                      <a:pPr algn="ctr"/>
                      <a:r>
                        <a:rPr lang="en-IN" sz="800" dirty="0"/>
                        <a:t>N</a:t>
                      </a:r>
                    </a:p>
                  </a:txBody>
                  <a:tcPr/>
                </a:tc>
                <a:extLst>
                  <a:ext uri="{0D108BD9-81ED-4DB2-BD59-A6C34878D82A}">
                    <a16:rowId xmlns:a16="http://schemas.microsoft.com/office/drawing/2014/main" val="3345586994"/>
                  </a:ext>
                </a:extLst>
              </a:tr>
              <a:tr h="136571">
                <a:tc>
                  <a:txBody>
                    <a:bodyPr/>
                    <a:lstStyle/>
                    <a:p>
                      <a:pPr lvl="1" algn="ctr"/>
                      <a:r>
                        <a:rPr lang="en-IN" sz="800" b="1" dirty="0"/>
                        <a:t>Honeypots</a:t>
                      </a:r>
                    </a:p>
                  </a:txBody>
                  <a:tcPr anchor="ctr">
                    <a:solidFill>
                      <a:schemeClr val="tx2">
                        <a:lumMod val="40000"/>
                        <a:lumOff val="60000"/>
                      </a:schemeClr>
                    </a:solidFill>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Y</a:t>
                      </a:r>
                    </a:p>
                  </a:txBody>
                  <a:tcPr/>
                </a:tc>
                <a:extLst>
                  <a:ext uri="{0D108BD9-81ED-4DB2-BD59-A6C34878D82A}">
                    <a16:rowId xmlns:a16="http://schemas.microsoft.com/office/drawing/2014/main" val="2920950646"/>
                  </a:ext>
                </a:extLst>
              </a:tr>
              <a:tr h="183407">
                <a:tc>
                  <a:txBody>
                    <a:bodyPr/>
                    <a:lstStyle/>
                    <a:p>
                      <a:pPr lvl="1" algn="ctr"/>
                      <a:r>
                        <a:rPr lang="en-IN" sz="800" b="1" dirty="0" err="1"/>
                        <a:t>Mbots</a:t>
                      </a:r>
                      <a:endParaRPr lang="en-IN" sz="800" b="1" dirty="0"/>
                    </a:p>
                  </a:txBody>
                  <a:tcPr anchor="ctr">
                    <a:solidFill>
                      <a:schemeClr val="tx2">
                        <a:lumMod val="40000"/>
                        <a:lumOff val="60000"/>
                      </a:schemeClr>
                    </a:solidFill>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Y</a:t>
                      </a:r>
                    </a:p>
                  </a:txBody>
                  <a:tcPr/>
                </a:tc>
                <a:tc>
                  <a:txBody>
                    <a:bodyPr/>
                    <a:lstStyle/>
                    <a:p>
                      <a:pPr algn="ctr"/>
                      <a:r>
                        <a:rPr lang="en-IN" sz="800" dirty="0"/>
                        <a:t>N</a:t>
                      </a:r>
                    </a:p>
                  </a:txBody>
                  <a:tcPr/>
                </a:tc>
                <a:tc>
                  <a:txBody>
                    <a:bodyPr/>
                    <a:lstStyle/>
                    <a:p>
                      <a:pPr algn="ctr"/>
                      <a:r>
                        <a:rPr lang="en-IN" sz="800" dirty="0"/>
                        <a:t>Y</a:t>
                      </a:r>
                    </a:p>
                  </a:txBody>
                  <a:tcPr/>
                </a:tc>
                <a:extLst>
                  <a:ext uri="{0D108BD9-81ED-4DB2-BD59-A6C34878D82A}">
                    <a16:rowId xmlns:a16="http://schemas.microsoft.com/office/drawing/2014/main" val="1008680164"/>
                  </a:ext>
                </a:extLst>
              </a:tr>
              <a:tr h="221031">
                <a:tc>
                  <a:txBody>
                    <a:bodyPr/>
                    <a:lstStyle/>
                    <a:p>
                      <a:pPr lvl="1" algn="ctr" fontAlgn="b"/>
                      <a:r>
                        <a:rPr lang="en-US" sz="800" b="1" i="0" u="none" strike="noStrike" cap="none" dirty="0">
                          <a:solidFill>
                            <a:srgbClr val="000000"/>
                          </a:solidFill>
                          <a:latin typeface="Arial"/>
                          <a:cs typeface="Arial"/>
                          <a:sym typeface="Arial"/>
                        </a:rPr>
                        <a:t>Static and Dynamic Mapping</a:t>
                      </a:r>
                    </a:p>
                  </a:txBody>
                  <a:tcPr marL="7620" marR="7620" marT="7620" marB="0" anchor="ctr">
                    <a:solidFill>
                      <a:schemeClr val="tx2">
                        <a:lumMod val="40000"/>
                        <a:lumOff val="60000"/>
                      </a:schemeClr>
                    </a:solidFill>
                  </a:tcPr>
                </a:tc>
                <a:tc>
                  <a:txBody>
                    <a:bodyPr/>
                    <a:lstStyle/>
                    <a:p>
                      <a:pPr algn="ctr"/>
                      <a:r>
                        <a:rPr lang="en-IN" sz="800" dirty="0"/>
                        <a:t>N</a:t>
                      </a:r>
                    </a:p>
                  </a:txBody>
                  <a:tcPr/>
                </a:tc>
                <a:tc>
                  <a:txBody>
                    <a:bodyPr/>
                    <a:lstStyle/>
                    <a:p>
                      <a:pPr algn="ct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extLst>
                  <a:ext uri="{0D108BD9-81ED-4DB2-BD59-A6C34878D82A}">
                    <a16:rowId xmlns:a16="http://schemas.microsoft.com/office/drawing/2014/main" val="1593790976"/>
                  </a:ext>
                </a:extLst>
              </a:tr>
              <a:tr h="221031">
                <a:tc>
                  <a:txBody>
                    <a:bodyPr/>
                    <a:lstStyle/>
                    <a:p>
                      <a:pPr lvl="1" algn="ctr" fontAlgn="b"/>
                      <a:r>
                        <a:rPr lang="en-US" sz="800" b="1" i="0" u="none" strike="noStrike" cap="none" dirty="0">
                          <a:solidFill>
                            <a:srgbClr val="000000"/>
                          </a:solidFill>
                          <a:latin typeface="Arial"/>
                          <a:cs typeface="Arial"/>
                          <a:sym typeface="Arial"/>
                        </a:rPr>
                        <a:t>XSS-Me Add-on</a:t>
                      </a:r>
                    </a:p>
                  </a:txBody>
                  <a:tcPr marL="7620" marR="7620" marT="7620" marB="0" anchor="ctr">
                    <a:solidFill>
                      <a:schemeClr val="tx2">
                        <a:lumMod val="40000"/>
                        <a:lumOff val="60000"/>
                      </a:schemeClr>
                    </a:solidFill>
                  </a:tcPr>
                </a:tc>
                <a:tc>
                  <a:txBody>
                    <a:bodyPr/>
                    <a:lstStyle/>
                    <a:p>
                      <a:pPr algn="ctr"/>
                      <a:r>
                        <a:rPr lang="en-IN" sz="800" dirty="0"/>
                        <a:t>N</a:t>
                      </a:r>
                    </a:p>
                  </a:txBody>
                  <a:tcPr/>
                </a:tc>
                <a:tc>
                  <a:txBody>
                    <a:bodyPr/>
                    <a:lstStyle/>
                    <a:p>
                      <a:pPr algn="ct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extLst>
                  <a:ext uri="{0D108BD9-81ED-4DB2-BD59-A6C34878D82A}">
                    <a16:rowId xmlns:a16="http://schemas.microsoft.com/office/drawing/2014/main" val="3011977822"/>
                  </a:ext>
                </a:extLst>
              </a:tr>
              <a:tr h="221031">
                <a:tc>
                  <a:txBody>
                    <a:bodyPr/>
                    <a:lstStyle/>
                    <a:p>
                      <a:pPr lvl="1" algn="ctr" fontAlgn="b"/>
                      <a:r>
                        <a:rPr lang="en-US" sz="800" b="1" i="0" u="none" strike="noStrike" cap="none" dirty="0">
                          <a:solidFill>
                            <a:srgbClr val="000000"/>
                          </a:solidFill>
                          <a:latin typeface="Arial"/>
                          <a:cs typeface="Arial"/>
                          <a:sym typeface="Arial"/>
                        </a:rPr>
                        <a:t>MTD Technology</a:t>
                      </a:r>
                    </a:p>
                  </a:txBody>
                  <a:tcPr marL="7620" marR="7620" marT="7620" marB="0" anchor="ctr">
                    <a:solidFill>
                      <a:schemeClr val="tx2">
                        <a:lumMod val="40000"/>
                        <a:lumOff val="60000"/>
                      </a:schemeClr>
                    </a:solidFill>
                  </a:tcPr>
                </a:tc>
                <a:tc>
                  <a:txBody>
                    <a:bodyPr/>
                    <a:lstStyle/>
                    <a:p>
                      <a:pPr algn="ctr"/>
                      <a:r>
                        <a:rPr lang="en-IN" sz="800" dirty="0"/>
                        <a:t>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extLst>
                  <a:ext uri="{0D108BD9-81ED-4DB2-BD59-A6C34878D82A}">
                    <a16:rowId xmlns:a16="http://schemas.microsoft.com/office/drawing/2014/main" val="1140972592"/>
                  </a:ext>
                </a:extLst>
              </a:tr>
              <a:tr h="221031">
                <a:tc>
                  <a:txBody>
                    <a:bodyPr/>
                    <a:lstStyle/>
                    <a:p>
                      <a:pPr lvl="1" algn="ctr" fontAlgn="b"/>
                      <a:r>
                        <a:rPr lang="en-US" sz="800" b="1" i="0" u="none" strike="noStrike" cap="none" dirty="0">
                          <a:solidFill>
                            <a:srgbClr val="000000"/>
                          </a:solidFill>
                          <a:latin typeface="Arial"/>
                          <a:cs typeface="Arial"/>
                          <a:sym typeface="Arial"/>
                        </a:rPr>
                        <a:t>Input Verification &amp; Output Encoding</a:t>
                      </a:r>
                    </a:p>
                  </a:txBody>
                  <a:tcPr marL="7620" marR="7620" marT="7620" marB="0" anchor="ctr">
                    <a:solidFill>
                      <a:schemeClr val="tx2">
                        <a:lumMod val="40000"/>
                        <a:lumOff val="60000"/>
                      </a:schemeClr>
                    </a:solidFill>
                  </a:tcPr>
                </a:tc>
                <a:tc>
                  <a:txBody>
                    <a:bodyPr/>
                    <a:lstStyle/>
                    <a:p>
                      <a:pPr algn="ctr"/>
                      <a:r>
                        <a:rPr lang="en-IN" sz="800" dirty="0"/>
                        <a:t>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extLst>
                  <a:ext uri="{0D108BD9-81ED-4DB2-BD59-A6C34878D82A}">
                    <a16:rowId xmlns:a16="http://schemas.microsoft.com/office/drawing/2014/main" val="3892179579"/>
                  </a:ext>
                </a:extLst>
              </a:tr>
              <a:tr h="221031">
                <a:tc>
                  <a:txBody>
                    <a:bodyPr/>
                    <a:lstStyle/>
                    <a:p>
                      <a:pPr lvl="1" algn="ctr" fontAlgn="b"/>
                      <a:r>
                        <a:rPr lang="en-US" sz="800" b="1" i="0" u="none" strike="noStrike" cap="none" dirty="0" err="1">
                          <a:solidFill>
                            <a:srgbClr val="000000"/>
                          </a:solidFill>
                          <a:latin typeface="Arial"/>
                          <a:cs typeface="Arial"/>
                          <a:sym typeface="Arial"/>
                        </a:rPr>
                        <a:t>ModSecurity</a:t>
                      </a:r>
                      <a:r>
                        <a:rPr lang="en-US" sz="800" b="1" i="0" u="none" strike="noStrike" cap="none" dirty="0">
                          <a:solidFill>
                            <a:srgbClr val="000000"/>
                          </a:solidFill>
                          <a:latin typeface="Arial"/>
                          <a:cs typeface="Arial"/>
                          <a:sym typeface="Arial"/>
                        </a:rPr>
                        <a:t> and Reverse Proxy in WAF</a:t>
                      </a:r>
                    </a:p>
                  </a:txBody>
                  <a:tcPr marL="7620" marR="7620" marT="7620" marB="0" anchor="ctr">
                    <a:solidFill>
                      <a:schemeClr val="tx2">
                        <a:lumMod val="40000"/>
                        <a:lumOff val="60000"/>
                      </a:schemeClr>
                    </a:solidFill>
                  </a:tcPr>
                </a:tc>
                <a:tc>
                  <a:txBody>
                    <a:bodyPr/>
                    <a:lstStyle/>
                    <a:p>
                      <a:pPr algn="ctr"/>
                      <a:r>
                        <a:rPr lang="en-IN" sz="800" dirty="0"/>
                        <a:t>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extLst>
                  <a:ext uri="{0D108BD9-81ED-4DB2-BD59-A6C34878D82A}">
                    <a16:rowId xmlns:a16="http://schemas.microsoft.com/office/drawing/2014/main" val="3751440912"/>
                  </a:ext>
                </a:extLst>
              </a:tr>
              <a:tr h="221031">
                <a:tc>
                  <a:txBody>
                    <a:bodyPr/>
                    <a:lstStyle/>
                    <a:p>
                      <a:pPr lvl="1" algn="ctr" fontAlgn="b"/>
                      <a:r>
                        <a:rPr lang="en-US" sz="800" b="1" i="0" u="none" strike="noStrike" cap="none" dirty="0" err="1">
                          <a:solidFill>
                            <a:srgbClr val="000000"/>
                          </a:solidFill>
                          <a:latin typeface="Arial"/>
                          <a:cs typeface="Arial"/>
                          <a:sym typeface="Arial"/>
                        </a:rPr>
                        <a:t>CXSSor</a:t>
                      </a:r>
                      <a:r>
                        <a:rPr lang="en-US" sz="800" b="1" i="0" u="none" strike="noStrike" cap="none" dirty="0">
                          <a:solidFill>
                            <a:srgbClr val="000000"/>
                          </a:solidFill>
                          <a:latin typeface="Arial"/>
                          <a:cs typeface="Arial"/>
                          <a:sym typeface="Arial"/>
                        </a:rPr>
                        <a:t>: Web Crawling </a:t>
                      </a:r>
                    </a:p>
                  </a:txBody>
                  <a:tcPr marL="7620" marR="7620" marT="7620" marB="0" anchor="ctr">
                    <a:solidFill>
                      <a:schemeClr val="tx2">
                        <a:lumMod val="40000"/>
                        <a:lumOff val="60000"/>
                      </a:schemeClr>
                    </a:solidFill>
                  </a:tcPr>
                </a:tc>
                <a:tc>
                  <a:txBody>
                    <a:bodyPr/>
                    <a:lstStyle/>
                    <a:p>
                      <a:pPr algn="ctr"/>
                      <a:r>
                        <a:rPr lang="en-IN" sz="800" dirty="0"/>
                        <a:t>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N</a:t>
                      </a:r>
                    </a:p>
                  </a:txBody>
                  <a:tcPr/>
                </a:tc>
                <a:extLst>
                  <a:ext uri="{0D108BD9-81ED-4DB2-BD59-A6C34878D82A}">
                    <a16:rowId xmlns:a16="http://schemas.microsoft.com/office/drawing/2014/main" val="3054226789"/>
                  </a:ext>
                </a:extLst>
              </a:tr>
              <a:tr h="221031">
                <a:tc>
                  <a:txBody>
                    <a:bodyPr/>
                    <a:lstStyle/>
                    <a:p>
                      <a:pPr lvl="1" algn="ctr" fontAlgn="b"/>
                      <a:r>
                        <a:rPr lang="en-US" sz="800" b="1" i="0" u="none" strike="noStrike" cap="none" dirty="0">
                          <a:solidFill>
                            <a:srgbClr val="000000"/>
                          </a:solidFill>
                          <a:latin typeface="Arial"/>
                          <a:cs typeface="Arial"/>
                          <a:sym typeface="Arial"/>
                        </a:rPr>
                        <a:t>Input sanitization</a:t>
                      </a:r>
                    </a:p>
                  </a:txBody>
                  <a:tcPr marL="7620" marR="7620" marT="7620" marB="0" anchor="ctr">
                    <a:solidFill>
                      <a:schemeClr val="tx2">
                        <a:lumMod val="40000"/>
                        <a:lumOff val="60000"/>
                      </a:schemeClr>
                    </a:solidFill>
                  </a:tcPr>
                </a:tc>
                <a:tc>
                  <a:txBody>
                    <a:bodyPr/>
                    <a:lstStyle/>
                    <a:p>
                      <a:pPr algn="ctr"/>
                      <a:r>
                        <a:rPr lang="en-IN" sz="800" dirty="0"/>
                        <a:t>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Y</a:t>
                      </a:r>
                    </a:p>
                  </a:txBody>
                  <a:tcPr/>
                </a:tc>
                <a:tc>
                  <a:txBody>
                    <a:bodyPr/>
                    <a:lstStyle/>
                    <a:p>
                      <a:pPr algn="ctr"/>
                      <a:r>
                        <a:rPr lang="en-IN" sz="800" dirty="0"/>
                        <a:t>N</a:t>
                      </a:r>
                    </a:p>
                  </a:txBody>
                  <a:tcPr/>
                </a:tc>
                <a:extLst>
                  <a:ext uri="{0D108BD9-81ED-4DB2-BD59-A6C34878D82A}">
                    <a16:rowId xmlns:a16="http://schemas.microsoft.com/office/drawing/2014/main" val="2716660940"/>
                  </a:ext>
                </a:extLst>
              </a:tr>
              <a:tr h="221031">
                <a:tc>
                  <a:txBody>
                    <a:bodyPr/>
                    <a:lstStyle/>
                    <a:p>
                      <a:pPr lvl="1" algn="ctr" fontAlgn="b"/>
                      <a:r>
                        <a:rPr lang="en-US" sz="800" b="1" i="0" u="none" strike="noStrike" cap="none" dirty="0">
                          <a:solidFill>
                            <a:srgbClr val="000000"/>
                          </a:solidFill>
                          <a:latin typeface="Arial"/>
                          <a:cs typeface="Arial"/>
                          <a:sym typeface="Arial"/>
                        </a:rPr>
                        <a:t>Validation</a:t>
                      </a:r>
                    </a:p>
                  </a:txBody>
                  <a:tcPr marL="7620" marR="7620" marT="7620" marB="0" anchor="ctr">
                    <a:solidFill>
                      <a:schemeClr val="tx2">
                        <a:lumMod val="40000"/>
                        <a:lumOff val="60000"/>
                      </a:schemeClr>
                    </a:solidFill>
                  </a:tcPr>
                </a:tc>
                <a:tc>
                  <a:txBody>
                    <a:bodyPr/>
                    <a:lstStyle/>
                    <a:p>
                      <a:pPr algn="ctr"/>
                      <a:r>
                        <a:rPr lang="en-IN" sz="800" dirty="0"/>
                        <a:t>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Y</a:t>
                      </a:r>
                    </a:p>
                  </a:txBody>
                  <a:tcPr/>
                </a:tc>
                <a:tc>
                  <a:txBody>
                    <a:bodyPr/>
                    <a:lstStyle/>
                    <a:p>
                      <a:pPr algn="ctr"/>
                      <a:r>
                        <a:rPr lang="en-IN" sz="800" dirty="0"/>
                        <a:t>N</a:t>
                      </a:r>
                    </a:p>
                  </a:txBody>
                  <a:tcPr/>
                </a:tc>
                <a:extLst>
                  <a:ext uri="{0D108BD9-81ED-4DB2-BD59-A6C34878D82A}">
                    <a16:rowId xmlns:a16="http://schemas.microsoft.com/office/drawing/2014/main" val="1936662460"/>
                  </a:ext>
                </a:extLst>
              </a:tr>
              <a:tr h="221031">
                <a:tc>
                  <a:txBody>
                    <a:bodyPr/>
                    <a:lstStyle/>
                    <a:p>
                      <a:pPr lvl="1" algn="ctr" fontAlgn="b"/>
                      <a:r>
                        <a:rPr lang="en-US" sz="800" b="1" i="0" u="none" strike="noStrike" cap="none" dirty="0">
                          <a:solidFill>
                            <a:srgbClr val="000000"/>
                          </a:solidFill>
                          <a:latin typeface="Arial"/>
                          <a:cs typeface="Arial"/>
                          <a:sym typeface="Arial"/>
                        </a:rPr>
                        <a:t>Escape  </a:t>
                      </a:r>
                    </a:p>
                  </a:txBody>
                  <a:tcPr marL="7620" marR="7620" marT="7620" marB="0" anchor="ctr">
                    <a:solidFill>
                      <a:schemeClr val="tx2">
                        <a:lumMod val="40000"/>
                        <a:lumOff val="60000"/>
                      </a:schemeClr>
                    </a:solidFill>
                  </a:tcPr>
                </a:tc>
                <a:tc>
                  <a:txBody>
                    <a:bodyPr/>
                    <a:lstStyle/>
                    <a:p>
                      <a:pPr algn="ctr"/>
                      <a:r>
                        <a:rPr lang="en-IN" sz="800" dirty="0"/>
                        <a:t>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800" dirty="0"/>
                        <a:t>Y</a:t>
                      </a:r>
                    </a:p>
                  </a:txBody>
                  <a:tcPr/>
                </a:tc>
                <a:tc>
                  <a:txBody>
                    <a:bodyPr/>
                    <a:lstStyle/>
                    <a:p>
                      <a:pPr algn="ctr"/>
                      <a:r>
                        <a:rPr lang="en-IN" sz="800" dirty="0"/>
                        <a:t>N</a:t>
                      </a:r>
                    </a:p>
                  </a:txBody>
                  <a:tcPr/>
                </a:tc>
                <a:tc>
                  <a:txBody>
                    <a:bodyPr/>
                    <a:lstStyle/>
                    <a:p>
                      <a:pPr algn="ctr"/>
                      <a:r>
                        <a:rPr lang="en-IN" sz="800" dirty="0"/>
                        <a:t>N</a:t>
                      </a:r>
                    </a:p>
                  </a:txBody>
                  <a:tcPr/>
                </a:tc>
                <a:tc>
                  <a:txBody>
                    <a:bodyPr/>
                    <a:lstStyle/>
                    <a:p>
                      <a:pPr algn="ctr"/>
                      <a:r>
                        <a:rPr lang="en-IN" sz="800" dirty="0"/>
                        <a:t>Y</a:t>
                      </a:r>
                    </a:p>
                  </a:txBody>
                  <a:tcPr/>
                </a:tc>
                <a:tc>
                  <a:txBody>
                    <a:bodyPr/>
                    <a:lstStyle/>
                    <a:p>
                      <a:pPr algn="ctr"/>
                      <a:r>
                        <a:rPr lang="en-IN" sz="800" dirty="0"/>
                        <a:t>N</a:t>
                      </a:r>
                    </a:p>
                  </a:txBody>
                  <a:tcPr/>
                </a:tc>
                <a:extLst>
                  <a:ext uri="{0D108BD9-81ED-4DB2-BD59-A6C34878D82A}">
                    <a16:rowId xmlns:a16="http://schemas.microsoft.com/office/drawing/2014/main" val="822055545"/>
                  </a:ext>
                </a:extLst>
              </a:tr>
            </a:tbl>
          </a:graphicData>
        </a:graphic>
      </p:graphicFrame>
      <p:cxnSp>
        <p:nvCxnSpPr>
          <p:cNvPr id="5" name="Straight Connector 4">
            <a:extLst>
              <a:ext uri="{FF2B5EF4-FFF2-40B4-BE49-F238E27FC236}">
                <a16:creationId xmlns:a16="http://schemas.microsoft.com/office/drawing/2014/main" id="{F96EB908-4211-16AD-3009-95A98AA11DF5}"/>
              </a:ext>
            </a:extLst>
          </p:cNvPr>
          <p:cNvCxnSpPr>
            <a:cxnSpLocks/>
          </p:cNvCxnSpPr>
          <p:nvPr/>
        </p:nvCxnSpPr>
        <p:spPr>
          <a:xfrm flipH="1" flipV="1">
            <a:off x="281940" y="464820"/>
            <a:ext cx="1599326" cy="44831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F1D6F49-3E2A-8EEA-1C66-5329C1B80879}"/>
              </a:ext>
            </a:extLst>
          </p:cNvPr>
          <p:cNvSpPr txBox="1"/>
          <p:nvPr/>
        </p:nvSpPr>
        <p:spPr>
          <a:xfrm>
            <a:off x="1161738" y="467894"/>
            <a:ext cx="689612" cy="276999"/>
          </a:xfrm>
          <a:prstGeom prst="rect">
            <a:avLst/>
          </a:prstGeom>
          <a:noFill/>
        </p:spPr>
        <p:txBody>
          <a:bodyPr wrap="none" rtlCol="0">
            <a:spAutoFit/>
          </a:bodyPr>
          <a:lstStyle/>
          <a:p>
            <a:r>
              <a:rPr lang="en-IN" sz="1200" dirty="0"/>
              <a:t>Attacks</a:t>
            </a:r>
          </a:p>
        </p:txBody>
      </p:sp>
      <p:sp>
        <p:nvSpPr>
          <p:cNvPr id="8" name="TextBox 7">
            <a:extLst>
              <a:ext uri="{FF2B5EF4-FFF2-40B4-BE49-F238E27FC236}">
                <a16:creationId xmlns:a16="http://schemas.microsoft.com/office/drawing/2014/main" id="{2C62F290-BC83-F7BA-4C04-7E8632A1033E}"/>
              </a:ext>
            </a:extLst>
          </p:cNvPr>
          <p:cNvSpPr txBox="1"/>
          <p:nvPr/>
        </p:nvSpPr>
        <p:spPr>
          <a:xfrm>
            <a:off x="329459" y="639011"/>
            <a:ext cx="832279" cy="276999"/>
          </a:xfrm>
          <a:prstGeom prst="rect">
            <a:avLst/>
          </a:prstGeom>
          <a:noFill/>
        </p:spPr>
        <p:txBody>
          <a:bodyPr wrap="none" rtlCol="0">
            <a:spAutoFit/>
          </a:bodyPr>
          <a:lstStyle/>
          <a:p>
            <a:r>
              <a:rPr lang="en-IN" sz="1200" dirty="0"/>
              <a:t>Defences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DF7F-A896-A8D9-CC58-50D49A3A9816}"/>
              </a:ext>
            </a:extLst>
          </p:cNvPr>
          <p:cNvSpPr>
            <a:spLocks noGrp="1"/>
          </p:cNvSpPr>
          <p:nvPr>
            <p:ph type="title"/>
          </p:nvPr>
        </p:nvSpPr>
        <p:spPr>
          <a:xfrm>
            <a:off x="720000" y="146477"/>
            <a:ext cx="7704000" cy="572700"/>
          </a:xfrm>
        </p:spPr>
        <p:txBody>
          <a:bodyPr/>
          <a:lstStyle/>
          <a:p>
            <a:pPr algn="ctr"/>
            <a:r>
              <a:rPr lang="en-US" sz="2400" dirty="0">
                <a:latin typeface="+mj-lt"/>
              </a:rPr>
              <a:t>Team Member Contribution</a:t>
            </a:r>
          </a:p>
        </p:txBody>
      </p:sp>
      <p:graphicFrame>
        <p:nvGraphicFramePr>
          <p:cNvPr id="5" name="Table 4">
            <a:extLst>
              <a:ext uri="{FF2B5EF4-FFF2-40B4-BE49-F238E27FC236}">
                <a16:creationId xmlns:a16="http://schemas.microsoft.com/office/drawing/2014/main" id="{093AF871-AFD7-07DA-5E94-5D9BDC06FDB9}"/>
              </a:ext>
            </a:extLst>
          </p:cNvPr>
          <p:cNvGraphicFramePr>
            <a:graphicFrameLocks noGrp="1"/>
          </p:cNvGraphicFramePr>
          <p:nvPr>
            <p:extLst>
              <p:ext uri="{D42A27DB-BD31-4B8C-83A1-F6EECF244321}">
                <p14:modId xmlns:p14="http://schemas.microsoft.com/office/powerpoint/2010/main" val="3021468601"/>
              </p:ext>
            </p:extLst>
          </p:nvPr>
        </p:nvGraphicFramePr>
        <p:xfrm>
          <a:off x="1249485" y="651370"/>
          <a:ext cx="6645030" cy="3773701"/>
        </p:xfrm>
        <a:graphic>
          <a:graphicData uri="http://schemas.openxmlformats.org/drawingml/2006/table">
            <a:tbl>
              <a:tblPr firstRow="1" bandRow="1">
                <a:tableStyleId>{3B4B98B0-60AC-42C2-AFA5-B58CD77FA1E5}</a:tableStyleId>
              </a:tblPr>
              <a:tblGrid>
                <a:gridCol w="2215010">
                  <a:extLst>
                    <a:ext uri="{9D8B030D-6E8A-4147-A177-3AD203B41FA5}">
                      <a16:colId xmlns:a16="http://schemas.microsoft.com/office/drawing/2014/main" val="1028669439"/>
                    </a:ext>
                  </a:extLst>
                </a:gridCol>
                <a:gridCol w="2215010">
                  <a:extLst>
                    <a:ext uri="{9D8B030D-6E8A-4147-A177-3AD203B41FA5}">
                      <a16:colId xmlns:a16="http://schemas.microsoft.com/office/drawing/2014/main" val="2520336807"/>
                    </a:ext>
                  </a:extLst>
                </a:gridCol>
                <a:gridCol w="2215010">
                  <a:extLst>
                    <a:ext uri="{9D8B030D-6E8A-4147-A177-3AD203B41FA5}">
                      <a16:colId xmlns:a16="http://schemas.microsoft.com/office/drawing/2014/main" val="2320058339"/>
                    </a:ext>
                  </a:extLst>
                </a:gridCol>
              </a:tblGrid>
              <a:tr h="430746">
                <a:tc>
                  <a:txBody>
                    <a:bodyPr/>
                    <a:lstStyle/>
                    <a:p>
                      <a:pPr algn="ctr"/>
                      <a:r>
                        <a:rPr lang="en-US" sz="1100" dirty="0"/>
                        <a:t>Team Member</a:t>
                      </a:r>
                    </a:p>
                  </a:txBody>
                  <a:tcPr/>
                </a:tc>
                <a:tc>
                  <a:txBody>
                    <a:bodyPr/>
                    <a:lstStyle/>
                    <a:p>
                      <a:pPr algn="ctr"/>
                      <a:r>
                        <a:rPr lang="en-US" sz="1100" dirty="0"/>
                        <a:t>Research Area</a:t>
                      </a:r>
                    </a:p>
                  </a:txBody>
                  <a:tcPr/>
                </a:tc>
                <a:tc>
                  <a:txBody>
                    <a:bodyPr/>
                    <a:lstStyle/>
                    <a:p>
                      <a:pPr algn="ctr"/>
                      <a:r>
                        <a:rPr lang="en-US" sz="1100" dirty="0"/>
                        <a:t>Key Contributions</a:t>
                      </a:r>
                    </a:p>
                  </a:txBody>
                  <a:tcPr/>
                </a:tc>
                <a:extLst>
                  <a:ext uri="{0D108BD9-81ED-4DB2-BD59-A6C34878D82A}">
                    <a16:rowId xmlns:a16="http://schemas.microsoft.com/office/drawing/2014/main" val="3247093783"/>
                  </a:ext>
                </a:extLst>
              </a:tr>
              <a:tr h="885094">
                <a:tc>
                  <a:txBody>
                    <a:bodyPr/>
                    <a:lstStyle/>
                    <a:p>
                      <a:pPr algn="ctr"/>
                      <a:r>
                        <a:rPr lang="en-US" sz="1050" dirty="0" err="1"/>
                        <a:t>Devina</a:t>
                      </a:r>
                      <a:r>
                        <a:rPr lang="en-US" sz="1050" dirty="0"/>
                        <a:t> Shah</a:t>
                      </a:r>
                    </a:p>
                  </a:txBody>
                  <a:tcPr/>
                </a:tc>
                <a:tc>
                  <a:txBody>
                    <a:bodyPr/>
                    <a:lstStyle/>
                    <a:p>
                      <a:pPr algn="ctr"/>
                      <a:r>
                        <a:rPr lang="en-US" sz="1050" dirty="0"/>
                        <a:t>Defense Against Cross-Site Scripting (XSS)</a:t>
                      </a:r>
                    </a:p>
                  </a:txBody>
                  <a:tcPr/>
                </a:tc>
                <a:tc>
                  <a:txBody>
                    <a:bodyPr/>
                    <a:lstStyle/>
                    <a:p>
                      <a:pPr algn="ctr"/>
                      <a:r>
                        <a:rPr lang="en-US" sz="1050" dirty="0"/>
                        <a:t>Analyzed contemporary XSS defense methods and integrated findings into web app security practices. Worked on classification of various </a:t>
                      </a:r>
                      <a:r>
                        <a:rPr lang="en-US" sz="1050" dirty="0" err="1"/>
                        <a:t>defence</a:t>
                      </a:r>
                      <a:r>
                        <a:rPr lang="en-US" sz="1050" dirty="0"/>
                        <a:t> mechanisms to structure the flow of paper. </a:t>
                      </a:r>
                    </a:p>
                  </a:txBody>
                  <a:tcPr/>
                </a:tc>
                <a:extLst>
                  <a:ext uri="{0D108BD9-81ED-4DB2-BD59-A6C34878D82A}">
                    <a16:rowId xmlns:a16="http://schemas.microsoft.com/office/drawing/2014/main" val="3548146809"/>
                  </a:ext>
                </a:extLst>
              </a:tr>
              <a:tr h="1079815">
                <a:tc>
                  <a:txBody>
                    <a:bodyPr/>
                    <a:lstStyle/>
                    <a:p>
                      <a:pPr algn="ctr"/>
                      <a:r>
                        <a:rPr lang="en-US" sz="1050" dirty="0"/>
                        <a:t>Pratiksha Pole</a:t>
                      </a:r>
                    </a:p>
                  </a:txBody>
                  <a:tcPr/>
                </a:tc>
                <a:tc>
                  <a:txBody>
                    <a:bodyPr/>
                    <a:lstStyle/>
                    <a:p>
                      <a:pPr algn="ctr"/>
                      <a:r>
                        <a:rPr lang="en-US" sz="1050" dirty="0"/>
                        <a:t>Defense Against Denial of Service (DOS) Attacks</a:t>
                      </a:r>
                    </a:p>
                  </a:txBody>
                  <a:tcPr/>
                </a:tc>
                <a:tc>
                  <a:txBody>
                    <a:bodyPr/>
                    <a:lstStyle/>
                    <a:p>
                      <a:pPr algn="ctr"/>
                      <a:r>
                        <a:rPr lang="en-US" sz="1050" dirty="0"/>
                        <a:t>Investigated robust techniques to mitigate DOS attacks, Brute force and Captcha attacks thereby enhancing network resilience. Worked on structure and overview of the defense strategies.</a:t>
                      </a:r>
                    </a:p>
                  </a:txBody>
                  <a:tcPr/>
                </a:tc>
                <a:extLst>
                  <a:ext uri="{0D108BD9-81ED-4DB2-BD59-A6C34878D82A}">
                    <a16:rowId xmlns:a16="http://schemas.microsoft.com/office/drawing/2014/main" val="2711370206"/>
                  </a:ext>
                </a:extLst>
              </a:tr>
              <a:tr h="885094">
                <a:tc>
                  <a:txBody>
                    <a:bodyPr/>
                    <a:lstStyle/>
                    <a:p>
                      <a:pPr algn="ctr"/>
                      <a:r>
                        <a:rPr lang="en-US" sz="1050" dirty="0"/>
                        <a:t>Zoha Fatima</a:t>
                      </a:r>
                    </a:p>
                  </a:txBody>
                  <a:tcPr/>
                </a:tc>
                <a:tc>
                  <a:txBody>
                    <a:bodyPr/>
                    <a:lstStyle/>
                    <a:p>
                      <a:pPr algn="ctr"/>
                      <a:r>
                        <a:rPr lang="en-US" sz="1050" dirty="0"/>
                        <a:t>Defense Against SQL Injection (SQLi) Attacks</a:t>
                      </a:r>
                    </a:p>
                  </a:txBody>
                  <a:tcPr/>
                </a:tc>
                <a:tc>
                  <a:txBody>
                    <a:bodyPr/>
                    <a:lstStyle/>
                    <a:p>
                      <a:pPr algn="ctr"/>
                      <a:r>
                        <a:rPr lang="en-US" sz="1050" dirty="0"/>
                        <a:t>Explored SQLi prevention strategies, contributing to database security enhancements. Worked on weighing out pros and cons within each class of research.   </a:t>
                      </a:r>
                    </a:p>
                  </a:txBody>
                  <a:tcPr/>
                </a:tc>
                <a:extLst>
                  <a:ext uri="{0D108BD9-81ED-4DB2-BD59-A6C34878D82A}">
                    <a16:rowId xmlns:a16="http://schemas.microsoft.com/office/drawing/2014/main" val="1965219835"/>
                  </a:ext>
                </a:extLst>
              </a:tr>
            </a:tbl>
          </a:graphicData>
        </a:graphic>
      </p:graphicFrame>
    </p:spTree>
    <p:extLst>
      <p:ext uri="{BB962C8B-B14F-4D97-AF65-F5344CB8AC3E}">
        <p14:creationId xmlns:p14="http://schemas.microsoft.com/office/powerpoint/2010/main" val="3090383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15B7B-7B03-28FE-47AC-5892E4314317}"/>
              </a:ext>
            </a:extLst>
          </p:cNvPr>
          <p:cNvSpPr>
            <a:spLocks noGrp="1"/>
          </p:cNvSpPr>
          <p:nvPr>
            <p:ph type="title"/>
          </p:nvPr>
        </p:nvSpPr>
        <p:spPr>
          <a:xfrm>
            <a:off x="601054" y="159428"/>
            <a:ext cx="7704000" cy="572700"/>
          </a:xfrm>
        </p:spPr>
        <p:txBody>
          <a:bodyPr/>
          <a:lstStyle/>
          <a:p>
            <a:r>
              <a:rPr lang="en-US" sz="2000" dirty="0">
                <a:solidFill>
                  <a:schemeClr val="accent1"/>
                </a:solidFill>
              </a:rPr>
              <a:t>Work</a:t>
            </a:r>
            <a:r>
              <a:rPr lang="en-US" sz="2000" dirty="0"/>
              <a:t> </a:t>
            </a:r>
            <a:r>
              <a:rPr lang="en-US" sz="2000" dirty="0">
                <a:solidFill>
                  <a:schemeClr val="accent1"/>
                </a:solidFill>
              </a:rPr>
              <a:t>Outline:</a:t>
            </a:r>
            <a:r>
              <a:rPr lang="en-US" sz="2000" dirty="0"/>
              <a:t> </a:t>
            </a:r>
            <a:r>
              <a:rPr lang="en-US" sz="2000" dirty="0">
                <a:solidFill>
                  <a:schemeClr val="accent1"/>
                </a:solidFill>
              </a:rPr>
              <a:t>Classification</a:t>
            </a:r>
            <a:r>
              <a:rPr lang="en-US" sz="2000" dirty="0"/>
              <a:t> </a:t>
            </a:r>
            <a:r>
              <a:rPr lang="en-US" sz="2000" dirty="0">
                <a:solidFill>
                  <a:schemeClr val="accent1"/>
                </a:solidFill>
              </a:rPr>
              <a:t>of</a:t>
            </a:r>
            <a:r>
              <a:rPr lang="en-US" sz="2000" dirty="0"/>
              <a:t> </a:t>
            </a:r>
            <a:r>
              <a:rPr lang="en-US" sz="2000" dirty="0">
                <a:solidFill>
                  <a:schemeClr val="accent1"/>
                </a:solidFill>
              </a:rPr>
              <a:t>our</a:t>
            </a:r>
            <a:r>
              <a:rPr lang="en-US" sz="2000" dirty="0"/>
              <a:t> </a:t>
            </a:r>
            <a:r>
              <a:rPr lang="en-US" sz="2000" dirty="0">
                <a:solidFill>
                  <a:schemeClr val="accent1"/>
                </a:solidFill>
              </a:rPr>
              <a:t>work</a:t>
            </a:r>
          </a:p>
        </p:txBody>
      </p:sp>
      <p:pic>
        <p:nvPicPr>
          <p:cNvPr id="5" name="Picture 4" descr="A diagram of a software system&#10;&#10;Description automatically generated">
            <a:extLst>
              <a:ext uri="{FF2B5EF4-FFF2-40B4-BE49-F238E27FC236}">
                <a16:creationId xmlns:a16="http://schemas.microsoft.com/office/drawing/2014/main" id="{3C20FF00-D1E7-42C8-C58D-09D07A83E41E}"/>
              </a:ext>
            </a:extLst>
          </p:cNvPr>
          <p:cNvPicPr>
            <a:picLocks noChangeAspect="1"/>
          </p:cNvPicPr>
          <p:nvPr/>
        </p:nvPicPr>
        <p:blipFill>
          <a:blip r:embed="rId2"/>
          <a:stretch>
            <a:fillRect/>
          </a:stretch>
        </p:blipFill>
        <p:spPr>
          <a:xfrm>
            <a:off x="1479394" y="732128"/>
            <a:ext cx="5977055" cy="4003423"/>
          </a:xfrm>
          <a:prstGeom prst="rect">
            <a:avLst/>
          </a:prstGeom>
        </p:spPr>
      </p:pic>
    </p:spTree>
    <p:extLst>
      <p:ext uri="{BB962C8B-B14F-4D97-AF65-F5344CB8AC3E}">
        <p14:creationId xmlns:p14="http://schemas.microsoft.com/office/powerpoint/2010/main" val="106273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A64547-9515-8FC9-0F8E-368FBC7C105C}"/>
              </a:ext>
            </a:extLst>
          </p:cNvPr>
          <p:cNvSpPr txBox="1"/>
          <p:nvPr/>
        </p:nvSpPr>
        <p:spPr>
          <a:xfrm>
            <a:off x="193288" y="178420"/>
            <a:ext cx="6014224" cy="400110"/>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mn-lt"/>
              </a:rPr>
              <a:t>Defenses Against Web Application Attacks</a:t>
            </a:r>
          </a:p>
        </p:txBody>
      </p:sp>
      <p:sp>
        <p:nvSpPr>
          <p:cNvPr id="3" name="TextBox 2">
            <a:extLst>
              <a:ext uri="{FF2B5EF4-FFF2-40B4-BE49-F238E27FC236}">
                <a16:creationId xmlns:a16="http://schemas.microsoft.com/office/drawing/2014/main" id="{37D4E0C8-295A-1CD6-30BB-FF74EA5622B2}"/>
              </a:ext>
            </a:extLst>
          </p:cNvPr>
          <p:cNvSpPr txBox="1"/>
          <p:nvPr/>
        </p:nvSpPr>
        <p:spPr>
          <a:xfrm>
            <a:off x="334537" y="847493"/>
            <a:ext cx="6014224" cy="738664"/>
          </a:xfrm>
          <a:prstGeom prst="rect">
            <a:avLst/>
          </a:prstGeom>
          <a:noFill/>
        </p:spPr>
        <p:txBody>
          <a:bodyPr wrap="square" rtlCol="0">
            <a:spAutoFit/>
          </a:bodyPr>
          <a:lstStyle/>
          <a:p>
            <a:r>
              <a:rPr lang="en-US" b="1" i="0" dirty="0">
                <a:solidFill>
                  <a:srgbClr val="0D0D0D"/>
                </a:solidFill>
                <a:effectLst/>
                <a:highlight>
                  <a:srgbClr val="FFFFFF"/>
                </a:highlight>
                <a:latin typeface="+mn-lt"/>
              </a:rPr>
              <a:t>Introduction:</a:t>
            </a:r>
            <a:br>
              <a:rPr lang="en-US" dirty="0">
                <a:latin typeface="+mn-lt"/>
              </a:rPr>
            </a:br>
            <a:r>
              <a:rPr lang="en-US" b="0" i="0" dirty="0">
                <a:solidFill>
                  <a:srgbClr val="0D0D0D"/>
                </a:solidFill>
                <a:effectLst/>
                <a:highlight>
                  <a:srgbClr val="FFFFFF"/>
                </a:highlight>
                <a:latin typeface="+mn-lt"/>
              </a:rPr>
              <a:t>Web applications face increasing threats. Learn how to defend against attacks and secure your digital assets.</a:t>
            </a:r>
            <a:endParaRPr lang="en-CA" dirty="0">
              <a:latin typeface="+mn-lt"/>
            </a:endParaRPr>
          </a:p>
        </p:txBody>
      </p:sp>
      <p:sp>
        <p:nvSpPr>
          <p:cNvPr id="4" name="TextBox 3">
            <a:extLst>
              <a:ext uri="{FF2B5EF4-FFF2-40B4-BE49-F238E27FC236}">
                <a16:creationId xmlns:a16="http://schemas.microsoft.com/office/drawing/2014/main" id="{4614CCA4-370D-3D70-828A-C4DDCEAF8D78}"/>
              </a:ext>
            </a:extLst>
          </p:cNvPr>
          <p:cNvSpPr txBox="1"/>
          <p:nvPr/>
        </p:nvSpPr>
        <p:spPr>
          <a:xfrm>
            <a:off x="334537" y="1865970"/>
            <a:ext cx="6200078" cy="954107"/>
          </a:xfrm>
          <a:prstGeom prst="rect">
            <a:avLst/>
          </a:prstGeom>
          <a:noFill/>
        </p:spPr>
        <p:txBody>
          <a:bodyPr wrap="square" rtlCol="0">
            <a:spAutoFit/>
          </a:bodyPr>
          <a:lstStyle/>
          <a:p>
            <a:r>
              <a:rPr lang="en-US" b="1" i="0" dirty="0">
                <a:solidFill>
                  <a:srgbClr val="0D0D0D"/>
                </a:solidFill>
                <a:effectLst/>
                <a:highlight>
                  <a:srgbClr val="FFFFFF"/>
                </a:highlight>
                <a:latin typeface="+mn-lt"/>
              </a:rPr>
              <a:t>Purpose:</a:t>
            </a:r>
            <a:br>
              <a:rPr lang="en-US" dirty="0">
                <a:latin typeface="+mn-lt"/>
              </a:rPr>
            </a:br>
            <a:r>
              <a:rPr lang="en-US" b="0" i="0" dirty="0">
                <a:solidFill>
                  <a:srgbClr val="0D0D0D"/>
                </a:solidFill>
                <a:effectLst/>
                <a:highlight>
                  <a:srgbClr val="FFFFFF"/>
                </a:highlight>
                <a:latin typeface="+mn-lt"/>
              </a:rPr>
              <a:t>To explore and understand different defense strategies against well known attacks on web applications, to henceforth develop applications that can be made secure at the development and maintenance level. </a:t>
            </a:r>
            <a:endParaRPr lang="en-CA" dirty="0">
              <a:latin typeface="+mn-lt"/>
            </a:endParaRPr>
          </a:p>
        </p:txBody>
      </p:sp>
      <p:sp>
        <p:nvSpPr>
          <p:cNvPr id="6" name="TextBox 5">
            <a:extLst>
              <a:ext uri="{FF2B5EF4-FFF2-40B4-BE49-F238E27FC236}">
                <a16:creationId xmlns:a16="http://schemas.microsoft.com/office/drawing/2014/main" id="{BC1C7199-4F0F-BD51-7515-85E1C98F92E1}"/>
              </a:ext>
            </a:extLst>
          </p:cNvPr>
          <p:cNvSpPr txBox="1"/>
          <p:nvPr/>
        </p:nvSpPr>
        <p:spPr>
          <a:xfrm>
            <a:off x="416312" y="3348343"/>
            <a:ext cx="5768897" cy="954107"/>
          </a:xfrm>
          <a:prstGeom prst="rect">
            <a:avLst/>
          </a:prstGeom>
          <a:noFill/>
        </p:spPr>
        <p:txBody>
          <a:bodyPr wrap="square" rtlCol="0">
            <a:spAutoFit/>
          </a:bodyPr>
          <a:lstStyle/>
          <a:p>
            <a:r>
              <a:rPr lang="en-US" b="1" i="0" dirty="0">
                <a:solidFill>
                  <a:srgbClr val="0D0D0D"/>
                </a:solidFill>
                <a:effectLst/>
                <a:highlight>
                  <a:srgbClr val="FFFFFF"/>
                </a:highlight>
                <a:latin typeface="+mn-lt"/>
              </a:rPr>
              <a:t>Agenda</a:t>
            </a:r>
          </a:p>
          <a:p>
            <a:pPr marL="285750" indent="-285750">
              <a:buFont typeface="Arial" panose="020B0604020202020204" pitchFamily="34" charset="0"/>
              <a:buChar char="•"/>
            </a:pPr>
            <a:r>
              <a:rPr lang="en-US" b="0" i="0" dirty="0">
                <a:solidFill>
                  <a:srgbClr val="0D0D0D"/>
                </a:solidFill>
                <a:effectLst/>
                <a:highlight>
                  <a:srgbClr val="FFFFFF"/>
                </a:highlight>
                <a:latin typeface="+mn-lt"/>
              </a:rPr>
              <a:t>Understanding Classifications</a:t>
            </a:r>
          </a:p>
          <a:p>
            <a:pPr marL="285750" indent="-285750">
              <a:buFont typeface="Arial" panose="020B0604020202020204" pitchFamily="34" charset="0"/>
              <a:buChar char="•"/>
            </a:pPr>
            <a:r>
              <a:rPr lang="en-US" dirty="0">
                <a:solidFill>
                  <a:srgbClr val="0D0D0D"/>
                </a:solidFill>
                <a:highlight>
                  <a:srgbClr val="FFFFFF"/>
                </a:highlight>
                <a:latin typeface="+mn-lt"/>
              </a:rPr>
              <a:t>Going over some top Defenses</a:t>
            </a:r>
            <a:endParaRPr lang="en-CA" dirty="0">
              <a:solidFill>
                <a:srgbClr val="0D0D0D"/>
              </a:solidFill>
              <a:highlight>
                <a:srgbClr val="FFFFFF"/>
              </a:highlight>
              <a:latin typeface="+mn-lt"/>
            </a:endParaRPr>
          </a:p>
          <a:p>
            <a:pPr marL="285750" indent="-285750">
              <a:buFont typeface="Arial" panose="020B0604020202020204" pitchFamily="34" charset="0"/>
              <a:buChar char="•"/>
            </a:pPr>
            <a:r>
              <a:rPr lang="en-CA" dirty="0">
                <a:solidFill>
                  <a:srgbClr val="0D0D0D"/>
                </a:solidFill>
                <a:highlight>
                  <a:srgbClr val="FFFFFF"/>
                </a:highlight>
                <a:latin typeface="+mn-lt"/>
              </a:rPr>
              <a:t>Comparing defense strategies and Analysis</a:t>
            </a:r>
            <a:endParaRPr lang="en-US" dirty="0">
              <a:solidFill>
                <a:srgbClr val="0D0D0D"/>
              </a:solidFill>
              <a:highlight>
                <a:srgbClr val="FFFFFF"/>
              </a:highlight>
              <a:latin typeface="+mn-lt"/>
            </a:endParaRPr>
          </a:p>
        </p:txBody>
      </p:sp>
    </p:spTree>
    <p:extLst>
      <p:ext uri="{BB962C8B-B14F-4D97-AF65-F5344CB8AC3E}">
        <p14:creationId xmlns:p14="http://schemas.microsoft.com/office/powerpoint/2010/main" val="4059873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8"/>
          <p:cNvSpPr txBox="1">
            <a:spLocks noGrp="1"/>
          </p:cNvSpPr>
          <p:nvPr>
            <p:ph type="title"/>
          </p:nvPr>
        </p:nvSpPr>
        <p:spPr>
          <a:xfrm>
            <a:off x="171360" y="565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dirty="0">
                <a:solidFill>
                  <a:schemeClr val="tx1"/>
                </a:solidFill>
                <a:latin typeface="Poppins" panose="00000500000000000000" pitchFamily="2" charset="0"/>
                <a:cs typeface="Poppins" panose="00000500000000000000" pitchFamily="2" charset="0"/>
              </a:rPr>
              <a:t>Defense Against Cross Site Scripting </a:t>
            </a:r>
            <a:endParaRPr sz="1800" dirty="0">
              <a:solidFill>
                <a:schemeClr val="tx1"/>
              </a:solidFill>
              <a:latin typeface="Poppins" panose="00000500000000000000" pitchFamily="2" charset="0"/>
              <a:cs typeface="Poppins" panose="00000500000000000000" pitchFamily="2" charset="0"/>
            </a:endParaRPr>
          </a:p>
        </p:txBody>
      </p:sp>
      <p:sp>
        <p:nvSpPr>
          <p:cNvPr id="321" name="Google Shape;321;p48"/>
          <p:cNvSpPr txBox="1">
            <a:spLocks noGrp="1"/>
          </p:cNvSpPr>
          <p:nvPr>
            <p:ph type="subTitle" idx="1"/>
          </p:nvPr>
        </p:nvSpPr>
        <p:spPr>
          <a:xfrm>
            <a:off x="171361" y="563673"/>
            <a:ext cx="4831820" cy="3651487"/>
          </a:xfrm>
          <a:prstGeom prst="rect">
            <a:avLst/>
          </a:prstGeom>
        </p:spPr>
        <p:txBody>
          <a:bodyPr spcFirstLastPara="1" wrap="square" lIns="91425" tIns="91425" rIns="91425" bIns="91425" anchor="t" anchorCtr="0">
            <a:noAutofit/>
          </a:bodyPr>
          <a:lstStyle/>
          <a:p>
            <a:pPr marL="0" lvl="0" indent="0" algn="just" rtl="0">
              <a:spcBef>
                <a:spcPts val="0"/>
              </a:spcBef>
              <a:spcAft>
                <a:spcPts val="200"/>
              </a:spcAft>
            </a:pPr>
            <a:r>
              <a:rPr lang="en-US" sz="1100" b="1" dirty="0">
                <a:solidFill>
                  <a:schemeClr val="tx1">
                    <a:lumMod val="50000"/>
                  </a:schemeClr>
                </a:solidFill>
                <a:latin typeface="+mn-lt"/>
              </a:rPr>
              <a:t>Cross Compare Difference Defense against XSS</a:t>
            </a:r>
          </a:p>
          <a:p>
            <a:pPr marL="171450" lvl="0" indent="-171450" algn="just" rtl="0">
              <a:spcBef>
                <a:spcPts val="0"/>
              </a:spcBef>
              <a:spcAft>
                <a:spcPts val="200"/>
              </a:spcAft>
              <a:buFont typeface="Arial" panose="020B0604020202020204" pitchFamily="34" charset="0"/>
              <a:buChar char="•"/>
            </a:pPr>
            <a:r>
              <a:rPr lang="en-US" sz="1100" b="1" dirty="0">
                <a:solidFill>
                  <a:schemeClr val="tx1">
                    <a:lumMod val="50000"/>
                  </a:schemeClr>
                </a:solidFill>
                <a:latin typeface="+mn-lt"/>
              </a:rPr>
              <a:t>Layered Defense Implementation: </a:t>
            </a:r>
            <a:r>
              <a:rPr lang="en-US" sz="1100" dirty="0">
                <a:solidFill>
                  <a:schemeClr val="accent2">
                    <a:lumMod val="50000"/>
                  </a:schemeClr>
                </a:solidFill>
                <a:latin typeface="+mn-lt"/>
              </a:rPr>
              <a:t>Defenses are applied at different levels—client-side (e.g., browser defenses), server-side (MTD, </a:t>
            </a:r>
            <a:r>
              <a:rPr lang="en-US" sz="1100" dirty="0" err="1">
                <a:solidFill>
                  <a:schemeClr val="accent2">
                    <a:lumMod val="50000"/>
                  </a:schemeClr>
                </a:solidFill>
                <a:latin typeface="+mn-lt"/>
              </a:rPr>
              <a:t>ModSecurity</a:t>
            </a:r>
            <a:r>
              <a:rPr lang="en-US" sz="1100" dirty="0">
                <a:solidFill>
                  <a:schemeClr val="accent2">
                    <a:lumMod val="50000"/>
                  </a:schemeClr>
                </a:solidFill>
                <a:latin typeface="+mn-lt"/>
              </a:rPr>
              <a:t>), and network-level (e.g., </a:t>
            </a:r>
            <a:r>
              <a:rPr lang="en-US" sz="1100" dirty="0" err="1">
                <a:solidFill>
                  <a:schemeClr val="accent2">
                    <a:lumMod val="50000"/>
                  </a:schemeClr>
                </a:solidFill>
                <a:latin typeface="+mn-lt"/>
              </a:rPr>
              <a:t>CXSSor</a:t>
            </a:r>
            <a:r>
              <a:rPr lang="en-US" sz="1100" dirty="0">
                <a:solidFill>
                  <a:schemeClr val="accent2">
                    <a:lumMod val="50000"/>
                  </a:schemeClr>
                </a:solidFill>
                <a:latin typeface="+mn-lt"/>
              </a:rPr>
              <a:t>).</a:t>
            </a:r>
          </a:p>
          <a:p>
            <a:pPr marL="0" lvl="0" indent="0" algn="just" rtl="0">
              <a:spcBef>
                <a:spcPts val="0"/>
              </a:spcBef>
              <a:spcAft>
                <a:spcPts val="200"/>
              </a:spcAft>
            </a:pPr>
            <a:endParaRPr lang="en-US" sz="1100" dirty="0">
              <a:solidFill>
                <a:schemeClr val="accent2">
                  <a:lumMod val="50000"/>
                </a:schemeClr>
              </a:solidFill>
              <a:latin typeface="+mn-lt"/>
            </a:endParaRPr>
          </a:p>
          <a:p>
            <a:pPr marL="171450" lvl="0" indent="-171450" algn="just" rtl="0">
              <a:spcBef>
                <a:spcPts val="0"/>
              </a:spcBef>
              <a:spcAft>
                <a:spcPts val="200"/>
              </a:spcAft>
              <a:buFont typeface="Arial" panose="020B0604020202020204" pitchFamily="34" charset="0"/>
              <a:buChar char="•"/>
            </a:pPr>
            <a:r>
              <a:rPr lang="en-US" sz="1100" b="1" dirty="0">
                <a:solidFill>
                  <a:schemeClr val="tx1">
                    <a:lumMod val="50000"/>
                  </a:schemeClr>
                </a:solidFill>
                <a:latin typeface="+mn-lt"/>
              </a:rPr>
              <a:t>Automation vs Manual Intervention: </a:t>
            </a:r>
            <a:r>
              <a:rPr lang="en-US" sz="1100" dirty="0">
                <a:solidFill>
                  <a:schemeClr val="accent2">
                    <a:lumMod val="50000"/>
                  </a:schemeClr>
                </a:solidFill>
                <a:latin typeface="+mn-lt"/>
              </a:rPr>
              <a:t>Some methods are highly automated (e.g., </a:t>
            </a:r>
            <a:r>
              <a:rPr lang="en-US" sz="1100" dirty="0" err="1">
                <a:solidFill>
                  <a:schemeClr val="accent2">
                    <a:lumMod val="50000"/>
                  </a:schemeClr>
                </a:solidFill>
                <a:latin typeface="+mn-lt"/>
              </a:rPr>
              <a:t>CXSSor</a:t>
            </a:r>
            <a:r>
              <a:rPr lang="en-US" sz="1100" dirty="0">
                <a:solidFill>
                  <a:schemeClr val="accent2">
                    <a:lumMod val="50000"/>
                  </a:schemeClr>
                </a:solidFill>
                <a:latin typeface="+mn-lt"/>
              </a:rPr>
              <a:t>) for efficient threat detection, while others rely on manual actions or user compliance.</a:t>
            </a:r>
          </a:p>
          <a:p>
            <a:pPr marL="0" lvl="0" indent="0" algn="just" rtl="0">
              <a:spcBef>
                <a:spcPts val="0"/>
              </a:spcBef>
              <a:spcAft>
                <a:spcPts val="200"/>
              </a:spcAft>
            </a:pPr>
            <a:endParaRPr lang="en-US" sz="1100" dirty="0">
              <a:solidFill>
                <a:schemeClr val="accent2">
                  <a:lumMod val="50000"/>
                </a:schemeClr>
              </a:solidFill>
              <a:latin typeface="+mn-lt"/>
            </a:endParaRPr>
          </a:p>
          <a:p>
            <a:pPr marL="171450" lvl="0" indent="-171450" algn="just" rtl="0">
              <a:spcBef>
                <a:spcPts val="0"/>
              </a:spcBef>
              <a:spcAft>
                <a:spcPts val="200"/>
              </a:spcAft>
              <a:buFont typeface="Arial" panose="020B0604020202020204" pitchFamily="34" charset="0"/>
              <a:buChar char="•"/>
            </a:pPr>
            <a:r>
              <a:rPr lang="en-US" sz="1100" b="1" dirty="0">
                <a:solidFill>
                  <a:schemeClr val="tx1">
                    <a:lumMod val="50000"/>
                  </a:schemeClr>
                </a:solidFill>
                <a:latin typeface="+mn-lt"/>
              </a:rPr>
              <a:t>Proactive vs Reactive Defense: </a:t>
            </a:r>
            <a:r>
              <a:rPr lang="en-US" sz="1100" dirty="0">
                <a:solidFill>
                  <a:schemeClr val="accent2">
                    <a:lumMod val="50000"/>
                  </a:schemeClr>
                </a:solidFill>
                <a:latin typeface="+mn-lt"/>
              </a:rPr>
              <a:t>Tools like </a:t>
            </a:r>
            <a:r>
              <a:rPr lang="en-US" sz="1100" dirty="0" err="1">
                <a:solidFill>
                  <a:schemeClr val="accent2">
                    <a:lumMod val="50000"/>
                  </a:schemeClr>
                </a:solidFill>
                <a:latin typeface="+mn-lt"/>
              </a:rPr>
              <a:t>CXSSor</a:t>
            </a:r>
            <a:r>
              <a:rPr lang="en-US" sz="1100" dirty="0">
                <a:solidFill>
                  <a:schemeClr val="accent2">
                    <a:lumMod val="50000"/>
                  </a:schemeClr>
                </a:solidFill>
                <a:latin typeface="+mn-lt"/>
              </a:rPr>
              <a:t> are proactive, identifying vulnerabilities before exploitation, whereas browser-based defenses react to attacks as they occur.</a:t>
            </a:r>
          </a:p>
          <a:p>
            <a:pPr marL="0" lvl="0" indent="0" algn="just" rtl="0">
              <a:spcBef>
                <a:spcPts val="0"/>
              </a:spcBef>
              <a:spcAft>
                <a:spcPts val="200"/>
              </a:spcAft>
            </a:pPr>
            <a:endParaRPr lang="en-US" sz="1100" dirty="0">
              <a:solidFill>
                <a:schemeClr val="accent2">
                  <a:lumMod val="50000"/>
                </a:schemeClr>
              </a:solidFill>
              <a:latin typeface="+mn-lt"/>
            </a:endParaRPr>
          </a:p>
          <a:p>
            <a:pPr marL="171450" lvl="0" indent="-171450" algn="just" rtl="0">
              <a:spcBef>
                <a:spcPts val="0"/>
              </a:spcBef>
              <a:spcAft>
                <a:spcPts val="200"/>
              </a:spcAft>
              <a:buFont typeface="Arial" panose="020B0604020202020204" pitchFamily="34" charset="0"/>
              <a:buChar char="•"/>
            </a:pPr>
            <a:r>
              <a:rPr lang="en-US" sz="1100" b="1" dirty="0">
                <a:solidFill>
                  <a:schemeClr val="tx1">
                    <a:lumMod val="50000"/>
                  </a:schemeClr>
                </a:solidFill>
                <a:latin typeface="+mn-lt"/>
              </a:rPr>
              <a:t>Coverage vs Specific Focus: </a:t>
            </a:r>
            <a:r>
              <a:rPr lang="en-US" sz="1100" dirty="0">
                <a:solidFill>
                  <a:schemeClr val="accent2">
                    <a:lumMod val="50000"/>
                  </a:schemeClr>
                </a:solidFill>
                <a:latin typeface="+mn-lt"/>
              </a:rPr>
              <a:t>Some techniques provide broad coverage (e.g., input verification, output encoding), while others focus on specific XSS aspects (e.g., static/dynamic mapping models).</a:t>
            </a:r>
          </a:p>
          <a:p>
            <a:pPr marL="0" lvl="0" indent="0" algn="l" rtl="0">
              <a:spcBef>
                <a:spcPts val="0"/>
              </a:spcBef>
              <a:spcAft>
                <a:spcPts val="0"/>
              </a:spcAft>
              <a:buNone/>
            </a:pPr>
            <a:endParaRPr lang="en-US" sz="1100" dirty="0">
              <a:latin typeface="+mn-lt"/>
            </a:endParaRPr>
          </a:p>
          <a:p>
            <a:pPr marL="0" lvl="0" indent="0" algn="l" rtl="0">
              <a:spcBef>
                <a:spcPts val="0"/>
              </a:spcBef>
              <a:spcAft>
                <a:spcPts val="0"/>
              </a:spcAft>
              <a:buNone/>
            </a:pPr>
            <a:endParaRPr lang="en-US" sz="1100" dirty="0">
              <a:latin typeface="+mn-lt"/>
            </a:endParaRPr>
          </a:p>
          <a:p>
            <a:pPr marL="0" lvl="0" indent="0" algn="l" rtl="0">
              <a:spcBef>
                <a:spcPts val="0"/>
              </a:spcBef>
              <a:spcAft>
                <a:spcPts val="0"/>
              </a:spcAft>
              <a:buNone/>
            </a:pPr>
            <a:r>
              <a:rPr lang="en-US" sz="1100" dirty="0">
                <a:latin typeface="+mn-lt"/>
              </a:rPr>
              <a:t> </a:t>
            </a:r>
            <a:endParaRPr sz="1100" dirty="0">
              <a:latin typeface="+mn-lt"/>
            </a:endParaRPr>
          </a:p>
        </p:txBody>
      </p:sp>
      <p:sp>
        <p:nvSpPr>
          <p:cNvPr id="2" name="Rectangle 1">
            <a:extLst>
              <a:ext uri="{FF2B5EF4-FFF2-40B4-BE49-F238E27FC236}">
                <a16:creationId xmlns:a16="http://schemas.microsoft.com/office/drawing/2014/main" id="{7CD5E470-2A3D-55DE-663B-04D1D12FBF88}"/>
              </a:ext>
            </a:extLst>
          </p:cNvPr>
          <p:cNvSpPr/>
          <p:nvPr/>
        </p:nvSpPr>
        <p:spPr>
          <a:xfrm>
            <a:off x="160208" y="563673"/>
            <a:ext cx="4939620" cy="3108795"/>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4" name="TextBox 3">
            <a:extLst>
              <a:ext uri="{FF2B5EF4-FFF2-40B4-BE49-F238E27FC236}">
                <a16:creationId xmlns:a16="http://schemas.microsoft.com/office/drawing/2014/main" id="{9FC9A1BC-8B54-4FD3-1296-EDFD2F0C410A}"/>
              </a:ext>
            </a:extLst>
          </p:cNvPr>
          <p:cNvSpPr txBox="1"/>
          <p:nvPr/>
        </p:nvSpPr>
        <p:spPr>
          <a:xfrm>
            <a:off x="5151491" y="596875"/>
            <a:ext cx="3880624" cy="669414"/>
          </a:xfrm>
          <a:prstGeom prst="rect">
            <a:avLst/>
          </a:prstGeom>
          <a:noFill/>
        </p:spPr>
        <p:txBody>
          <a:bodyPr wrap="square" rtlCol="0">
            <a:spAutoFit/>
          </a:bodyPr>
          <a:lstStyle/>
          <a:p>
            <a:r>
              <a:rPr lang="en-US" sz="1250" b="1" dirty="0">
                <a:latin typeface="Poppins" panose="00000500000000000000" pitchFamily="2" charset="0"/>
                <a:cs typeface="Poppins" panose="00000500000000000000" pitchFamily="2" charset="0"/>
              </a:rPr>
              <a:t>Moving Target Defense (MTD) Technology</a:t>
            </a:r>
          </a:p>
          <a:p>
            <a:endParaRPr lang="en-US" sz="1250" b="1" dirty="0">
              <a:latin typeface="Poppins" panose="00000500000000000000" pitchFamily="2" charset="0"/>
              <a:cs typeface="Poppins" panose="00000500000000000000" pitchFamily="2" charset="0"/>
            </a:endParaRPr>
          </a:p>
          <a:p>
            <a:endParaRPr lang="en-CA" sz="1250" b="1" dirty="0">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7ABC49C2-6522-BE0D-4DDA-D4AEC955C124}"/>
              </a:ext>
            </a:extLst>
          </p:cNvPr>
          <p:cNvPicPr>
            <a:picLocks noChangeAspect="1"/>
          </p:cNvPicPr>
          <p:nvPr/>
        </p:nvPicPr>
        <p:blipFill>
          <a:blip r:embed="rId3"/>
          <a:stretch>
            <a:fillRect/>
          </a:stretch>
        </p:blipFill>
        <p:spPr>
          <a:xfrm>
            <a:off x="5151491" y="931582"/>
            <a:ext cx="3880624" cy="1179686"/>
          </a:xfrm>
          <a:prstGeom prst="rect">
            <a:avLst/>
          </a:prstGeom>
        </p:spPr>
      </p:pic>
      <p:sp>
        <p:nvSpPr>
          <p:cNvPr id="7" name="TextBox 6">
            <a:extLst>
              <a:ext uri="{FF2B5EF4-FFF2-40B4-BE49-F238E27FC236}">
                <a16:creationId xmlns:a16="http://schemas.microsoft.com/office/drawing/2014/main" id="{A3BFF9FF-3CB8-23AB-DBF0-8A0DDCBBAD40}"/>
              </a:ext>
            </a:extLst>
          </p:cNvPr>
          <p:cNvSpPr txBox="1"/>
          <p:nvPr/>
        </p:nvSpPr>
        <p:spPr>
          <a:xfrm>
            <a:off x="5151491" y="2312020"/>
            <a:ext cx="3880624" cy="769441"/>
          </a:xfrm>
          <a:prstGeom prst="rect">
            <a:avLst/>
          </a:prstGeom>
          <a:noFill/>
        </p:spPr>
        <p:txBody>
          <a:bodyPr wrap="square" rtlCol="0">
            <a:spAutoFit/>
          </a:bodyPr>
          <a:lstStyle/>
          <a:p>
            <a:pPr algn="just"/>
            <a:r>
              <a:rPr lang="en-US" sz="1100" dirty="0"/>
              <a:t>The proposed XSS defense utilizes Moving Target Defense technology, which dynamically alters system configurations, hindering attackers by making the system less predictable and more resilient.</a:t>
            </a:r>
            <a:endParaRPr lang="en-CA"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8"/>
          <p:cNvSpPr txBox="1">
            <a:spLocks noGrp="1"/>
          </p:cNvSpPr>
          <p:nvPr>
            <p:ph type="title"/>
          </p:nvPr>
        </p:nvSpPr>
        <p:spPr>
          <a:xfrm>
            <a:off x="171360" y="56557"/>
            <a:ext cx="7704000" cy="572700"/>
          </a:xfrm>
          <a:prstGeom prst="rect">
            <a:avLst/>
          </a:prstGeom>
        </p:spPr>
        <p:txBody>
          <a:bodyPr spcFirstLastPara="1" wrap="square" lIns="91425" tIns="91425" rIns="91425" bIns="91425" anchor="t" anchorCtr="0">
            <a:noAutofit/>
          </a:bodyPr>
          <a:lstStyle/>
          <a:p>
            <a:r>
              <a:rPr lang="en-US" sz="1500" b="1" dirty="0">
                <a:latin typeface="Poppins" panose="00000500000000000000" pitchFamily="2" charset="0"/>
                <a:cs typeface="Poppins" panose="00000500000000000000" pitchFamily="2" charset="0"/>
              </a:rPr>
              <a:t>Moving Target Defense (MTD) Technology</a:t>
            </a:r>
          </a:p>
        </p:txBody>
      </p:sp>
      <p:sp>
        <p:nvSpPr>
          <p:cNvPr id="321" name="Google Shape;321;p48"/>
          <p:cNvSpPr txBox="1">
            <a:spLocks noGrp="1"/>
          </p:cNvSpPr>
          <p:nvPr>
            <p:ph type="subTitle" idx="1"/>
          </p:nvPr>
        </p:nvSpPr>
        <p:spPr>
          <a:xfrm>
            <a:off x="4014439" y="453483"/>
            <a:ext cx="5025257" cy="369926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CA" sz="1300" b="1" dirty="0">
                <a:latin typeface="+mn-lt"/>
              </a:rPr>
              <a:t>Proposed Defense Method</a:t>
            </a:r>
          </a:p>
          <a:p>
            <a:pPr marL="0" lvl="0" indent="0" algn="just" rtl="0">
              <a:spcBef>
                <a:spcPts val="0"/>
              </a:spcBef>
              <a:spcAft>
                <a:spcPts val="0"/>
              </a:spcAft>
              <a:buNone/>
            </a:pPr>
            <a:endParaRPr lang="en-CA" b="1" dirty="0">
              <a:latin typeface="+mn-lt"/>
            </a:endParaRPr>
          </a:p>
          <a:p>
            <a:pPr marL="171450" lvl="0" indent="-171450" algn="just" rtl="0">
              <a:spcBef>
                <a:spcPts val="0"/>
              </a:spcBef>
              <a:spcAft>
                <a:spcPts val="0"/>
              </a:spcAft>
              <a:buFont typeface="Arial" panose="020B0604020202020204" pitchFamily="34" charset="0"/>
              <a:buChar char="•"/>
            </a:pPr>
            <a:r>
              <a:rPr lang="en-US" b="1" dirty="0">
                <a:solidFill>
                  <a:schemeClr val="accent2">
                    <a:lumMod val="50000"/>
                  </a:schemeClr>
                </a:solidFill>
                <a:latin typeface="+mn-lt"/>
              </a:rPr>
              <a:t>Transformer Tool: </a:t>
            </a:r>
            <a:r>
              <a:rPr lang="en-US" dirty="0">
                <a:latin typeface="+mn-lt"/>
              </a:rPr>
              <a:t>A specialized tool traverses the web application, adding a unique, random </a:t>
            </a:r>
            <a:r>
              <a:rPr lang="en-US" dirty="0" err="1">
                <a:latin typeface="+mn-lt"/>
              </a:rPr>
              <a:t>runtimeId</a:t>
            </a:r>
            <a:r>
              <a:rPr lang="en-US" dirty="0">
                <a:latin typeface="+mn-lt"/>
              </a:rPr>
              <a:t> attribute to potentially vulnerable elements.</a:t>
            </a:r>
          </a:p>
          <a:p>
            <a:pPr marL="171450" lvl="0" indent="-171450" algn="just" rtl="0">
              <a:spcBef>
                <a:spcPts val="0"/>
              </a:spcBef>
              <a:spcAft>
                <a:spcPts val="0"/>
              </a:spcAft>
              <a:buFont typeface="Arial" panose="020B0604020202020204" pitchFamily="34" charset="0"/>
              <a:buChar char="•"/>
            </a:pPr>
            <a:endParaRPr lang="en-US" dirty="0">
              <a:latin typeface="+mn-lt"/>
            </a:endParaRPr>
          </a:p>
          <a:p>
            <a:pPr marL="171450" lvl="0" indent="-171450" algn="just" rtl="0">
              <a:spcBef>
                <a:spcPts val="0"/>
              </a:spcBef>
              <a:spcAft>
                <a:spcPts val="0"/>
              </a:spcAft>
              <a:buFont typeface="Arial" panose="020B0604020202020204" pitchFamily="34" charset="0"/>
              <a:buChar char="•"/>
            </a:pPr>
            <a:r>
              <a:rPr lang="en-US" b="1" dirty="0">
                <a:latin typeface="+mn-lt"/>
              </a:rPr>
              <a:t>Server-Side Processing: </a:t>
            </a:r>
            <a:r>
              <a:rPr lang="en-US" dirty="0">
                <a:latin typeface="+mn-lt"/>
              </a:rPr>
              <a:t>Before sending to the client, the server alters HTML elements to include these dynamic attributes.</a:t>
            </a:r>
          </a:p>
          <a:p>
            <a:pPr marL="171450" lvl="0" indent="-171450" algn="just" rtl="0">
              <a:spcBef>
                <a:spcPts val="0"/>
              </a:spcBef>
              <a:spcAft>
                <a:spcPts val="0"/>
              </a:spcAft>
              <a:buFont typeface="Arial" panose="020B0604020202020204" pitchFamily="34" charset="0"/>
              <a:buChar char="•"/>
            </a:pPr>
            <a:endParaRPr lang="en-US" b="1" dirty="0">
              <a:latin typeface="+mn-lt"/>
            </a:endParaRPr>
          </a:p>
          <a:p>
            <a:pPr marL="171450" lvl="0" indent="-171450" algn="just" rtl="0">
              <a:spcBef>
                <a:spcPts val="0"/>
              </a:spcBef>
              <a:spcAft>
                <a:spcPts val="0"/>
              </a:spcAft>
              <a:buFont typeface="Arial" panose="020B0604020202020204" pitchFamily="34" charset="0"/>
              <a:buChar char="•"/>
            </a:pPr>
            <a:r>
              <a:rPr lang="en-US" b="1" dirty="0">
                <a:latin typeface="+mn-lt"/>
              </a:rPr>
              <a:t>Client-Side Verification: </a:t>
            </a:r>
            <a:r>
              <a:rPr lang="en-US" dirty="0">
                <a:latin typeface="+mn-lt"/>
              </a:rPr>
              <a:t>JavaScript functions in the client's browser verify the </a:t>
            </a:r>
            <a:r>
              <a:rPr lang="en-US" dirty="0" err="1">
                <a:latin typeface="+mn-lt"/>
              </a:rPr>
              <a:t>runtimeId</a:t>
            </a:r>
            <a:r>
              <a:rPr lang="en-US" dirty="0">
                <a:latin typeface="+mn-lt"/>
              </a:rPr>
              <a:t> to validate the legitimacy of script executions.</a:t>
            </a:r>
          </a:p>
          <a:p>
            <a:pPr marL="171450" lvl="0" indent="-171450" algn="just" rtl="0">
              <a:spcBef>
                <a:spcPts val="0"/>
              </a:spcBef>
              <a:spcAft>
                <a:spcPts val="0"/>
              </a:spcAft>
              <a:buFont typeface="Arial" panose="020B0604020202020204" pitchFamily="34" charset="0"/>
              <a:buChar char="•"/>
            </a:pPr>
            <a:endParaRPr lang="en-US" dirty="0">
              <a:latin typeface="+mn-lt"/>
            </a:endParaRPr>
          </a:p>
          <a:p>
            <a:pPr marL="171450" lvl="0" indent="-171450" algn="just" rtl="0">
              <a:spcBef>
                <a:spcPts val="0"/>
              </a:spcBef>
              <a:spcAft>
                <a:spcPts val="0"/>
              </a:spcAft>
              <a:buFont typeface="Arial" panose="020B0604020202020204" pitchFamily="34" charset="0"/>
              <a:buChar char="•"/>
            </a:pPr>
            <a:r>
              <a:rPr lang="en-US" b="1" dirty="0">
                <a:latin typeface="+mn-lt"/>
              </a:rPr>
              <a:t>Random ID Generation: </a:t>
            </a:r>
            <a:r>
              <a:rPr lang="en-US" dirty="0">
                <a:latin typeface="+mn-lt"/>
              </a:rPr>
              <a:t>Each page instance has a different </a:t>
            </a:r>
            <a:r>
              <a:rPr lang="en-US" dirty="0" err="1">
                <a:latin typeface="+mn-lt"/>
              </a:rPr>
              <a:t>runtimeId</a:t>
            </a:r>
            <a:r>
              <a:rPr lang="en-US" dirty="0">
                <a:latin typeface="+mn-lt"/>
              </a:rPr>
              <a:t>, ensuring that injected scripts without a valid ID are not executed.</a:t>
            </a:r>
          </a:p>
          <a:p>
            <a:pPr marL="171450" lvl="0" indent="-171450" algn="just" rtl="0">
              <a:spcBef>
                <a:spcPts val="0"/>
              </a:spcBef>
              <a:spcAft>
                <a:spcPts val="0"/>
              </a:spcAft>
              <a:buFont typeface="Arial" panose="020B0604020202020204" pitchFamily="34" charset="0"/>
              <a:buChar char="•"/>
            </a:pPr>
            <a:endParaRPr lang="en-US" dirty="0">
              <a:latin typeface="+mn-lt"/>
            </a:endParaRPr>
          </a:p>
          <a:p>
            <a:pPr marL="171450" lvl="0" indent="-171450" algn="just" rtl="0">
              <a:spcBef>
                <a:spcPts val="0"/>
              </a:spcBef>
              <a:spcAft>
                <a:spcPts val="0"/>
              </a:spcAft>
              <a:buFont typeface="Arial" panose="020B0604020202020204" pitchFamily="34" charset="0"/>
              <a:buChar char="•"/>
            </a:pPr>
            <a:r>
              <a:rPr lang="en-US" b="1" dirty="0">
                <a:latin typeface="+mn-lt"/>
              </a:rPr>
              <a:t>System Efficiency: </a:t>
            </a:r>
            <a:r>
              <a:rPr lang="en-US" dirty="0">
                <a:latin typeface="+mn-lt"/>
              </a:rPr>
              <a:t>The method is effective against XSS attacks and imposes minimal performance overhead on the system.</a:t>
            </a:r>
            <a:endParaRPr lang="en-CA" dirty="0">
              <a:latin typeface="+mn-lt"/>
            </a:endParaRPr>
          </a:p>
          <a:p>
            <a:pPr marL="0" lvl="0" indent="0" algn="l" rtl="0">
              <a:spcBef>
                <a:spcPts val="0"/>
              </a:spcBef>
              <a:spcAft>
                <a:spcPts val="0"/>
              </a:spcAft>
              <a:buNone/>
            </a:pPr>
            <a:endParaRPr sz="900" dirty="0">
              <a:latin typeface="+mn-lt"/>
            </a:endParaRPr>
          </a:p>
        </p:txBody>
      </p:sp>
      <p:sp>
        <p:nvSpPr>
          <p:cNvPr id="2" name="Rectangle 1">
            <a:extLst>
              <a:ext uri="{FF2B5EF4-FFF2-40B4-BE49-F238E27FC236}">
                <a16:creationId xmlns:a16="http://schemas.microsoft.com/office/drawing/2014/main" id="{0DD8DF5E-447F-DD6A-265F-13E83DE09A4D}"/>
              </a:ext>
            </a:extLst>
          </p:cNvPr>
          <p:cNvSpPr/>
          <p:nvPr/>
        </p:nvSpPr>
        <p:spPr>
          <a:xfrm>
            <a:off x="4014439" y="453483"/>
            <a:ext cx="5016336" cy="3699263"/>
          </a:xfrm>
          <a:prstGeom prst="rect">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626EF174-3D0D-8079-2C01-A087280691F5}"/>
              </a:ext>
            </a:extLst>
          </p:cNvPr>
          <p:cNvSpPr/>
          <p:nvPr/>
        </p:nvSpPr>
        <p:spPr>
          <a:xfrm>
            <a:off x="405536" y="629257"/>
            <a:ext cx="3374728" cy="1123384"/>
          </a:xfrm>
          <a:prstGeom prst="rect">
            <a:avLst/>
          </a:prstGeom>
          <a:solidFill>
            <a:schemeClr val="accent4">
              <a:lumMod val="85000"/>
            </a:schemeClr>
          </a:solidFill>
          <a:ln>
            <a:solidFill>
              <a:schemeClr val="accent4">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E6723BE7-D050-0610-35E7-A25D0C23C1CD}"/>
              </a:ext>
            </a:extLst>
          </p:cNvPr>
          <p:cNvSpPr txBox="1"/>
          <p:nvPr/>
        </p:nvSpPr>
        <p:spPr>
          <a:xfrm>
            <a:off x="468351" y="709561"/>
            <a:ext cx="3256156" cy="1123384"/>
          </a:xfrm>
          <a:prstGeom prst="rect">
            <a:avLst/>
          </a:prstGeom>
          <a:noFill/>
        </p:spPr>
        <p:txBody>
          <a:bodyPr wrap="square" rtlCol="0">
            <a:spAutoFit/>
          </a:bodyPr>
          <a:lstStyle/>
          <a:p>
            <a:pPr marL="171450" indent="-171450">
              <a:buFont typeface="Arial" panose="020B0604020202020204" pitchFamily="34" charset="0"/>
              <a:buChar char="•"/>
            </a:pPr>
            <a:r>
              <a:rPr lang="en-US" sz="1100" b="1" dirty="0"/>
              <a:t>Testing on Vulnerable Web Applications: </a:t>
            </a:r>
          </a:p>
          <a:p>
            <a:pPr algn="just"/>
            <a:r>
              <a:rPr lang="en-US" sz="1100" dirty="0"/>
              <a:t>Applied the MTD-based XSS defense to web applications known for XSS vulnerabilities (like DVWA, WordPress, </a:t>
            </a:r>
            <a:r>
              <a:rPr lang="en-US" sz="1100" dirty="0" err="1"/>
              <a:t>osCommerce</a:t>
            </a:r>
            <a:r>
              <a:rPr lang="en-US" sz="1100" dirty="0"/>
              <a:t>). Successfully blocked all tested XSS attacks.</a:t>
            </a:r>
          </a:p>
          <a:p>
            <a:pPr algn="just"/>
            <a:endParaRPr lang="en-US" sz="1200" b="1" dirty="0"/>
          </a:p>
        </p:txBody>
      </p:sp>
      <p:sp>
        <p:nvSpPr>
          <p:cNvPr id="9" name="Rectangle 8">
            <a:extLst>
              <a:ext uri="{FF2B5EF4-FFF2-40B4-BE49-F238E27FC236}">
                <a16:creationId xmlns:a16="http://schemas.microsoft.com/office/drawing/2014/main" id="{7118E155-84EF-1D35-7678-25A1C4154883}"/>
              </a:ext>
            </a:extLst>
          </p:cNvPr>
          <p:cNvSpPr/>
          <p:nvPr/>
        </p:nvSpPr>
        <p:spPr>
          <a:xfrm>
            <a:off x="396615" y="2163338"/>
            <a:ext cx="3374728" cy="1040780"/>
          </a:xfrm>
          <a:prstGeom prst="rect">
            <a:avLst/>
          </a:prstGeom>
          <a:solidFill>
            <a:schemeClr val="accent4">
              <a:lumMod val="85000"/>
            </a:schemeClr>
          </a:solidFill>
          <a:ln>
            <a:solidFill>
              <a:schemeClr val="accent4">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E08D7B17-7E1D-812A-3F33-F09A5AE599C0}"/>
              </a:ext>
            </a:extLst>
          </p:cNvPr>
          <p:cNvSpPr txBox="1"/>
          <p:nvPr/>
        </p:nvSpPr>
        <p:spPr>
          <a:xfrm>
            <a:off x="464822" y="2236207"/>
            <a:ext cx="3259685" cy="938719"/>
          </a:xfrm>
          <a:prstGeom prst="rect">
            <a:avLst/>
          </a:prstGeom>
          <a:noFill/>
        </p:spPr>
        <p:txBody>
          <a:bodyPr wrap="square" rtlCol="0">
            <a:spAutoFit/>
          </a:bodyPr>
          <a:lstStyle/>
          <a:p>
            <a:pPr marL="171450" indent="-171450" algn="just">
              <a:buFont typeface="Arial" panose="020B0604020202020204" pitchFamily="34" charset="0"/>
              <a:buChar char="•"/>
            </a:pPr>
            <a:r>
              <a:rPr lang="en-US" sz="1100" b="1" dirty="0"/>
              <a:t>Performance Impact Assessment:</a:t>
            </a:r>
          </a:p>
          <a:p>
            <a:pPr algn="just"/>
            <a:r>
              <a:rPr lang="en-US" sz="1100" dirty="0"/>
              <a:t>Minimal impact on web application performance, with an average increase in page response time of just about 10ms, demonstrating efficiency alongside security enhancement.</a:t>
            </a:r>
            <a:endParaRPr lang="en-CA" sz="1100" dirty="0"/>
          </a:p>
        </p:txBody>
      </p:sp>
    </p:spTree>
    <p:extLst>
      <p:ext uri="{BB962C8B-B14F-4D97-AF65-F5344CB8AC3E}">
        <p14:creationId xmlns:p14="http://schemas.microsoft.com/office/powerpoint/2010/main" val="370377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E720-6386-17B0-40A1-7EE060AAE016}"/>
              </a:ext>
            </a:extLst>
          </p:cNvPr>
          <p:cNvSpPr>
            <a:spLocks noGrp="1"/>
          </p:cNvSpPr>
          <p:nvPr>
            <p:ph type="title"/>
          </p:nvPr>
        </p:nvSpPr>
        <p:spPr/>
        <p:txBody>
          <a:bodyPr/>
          <a:lstStyle/>
          <a:p>
            <a:r>
              <a:rPr lang="en-US" sz="2000" dirty="0"/>
              <a:t>Defense Mechanisms Against SQL Injection in DVWA</a:t>
            </a:r>
          </a:p>
        </p:txBody>
      </p:sp>
      <p:sp>
        <p:nvSpPr>
          <p:cNvPr id="3" name="Text Placeholder 2">
            <a:extLst>
              <a:ext uri="{FF2B5EF4-FFF2-40B4-BE49-F238E27FC236}">
                <a16:creationId xmlns:a16="http://schemas.microsoft.com/office/drawing/2014/main" id="{46536130-2988-2997-94F3-F7DA001CD8E0}"/>
              </a:ext>
            </a:extLst>
          </p:cNvPr>
          <p:cNvSpPr>
            <a:spLocks noGrp="1"/>
          </p:cNvSpPr>
          <p:nvPr>
            <p:ph type="body" idx="1"/>
          </p:nvPr>
        </p:nvSpPr>
        <p:spPr>
          <a:xfrm>
            <a:off x="720000" y="1215749"/>
            <a:ext cx="7021920" cy="3482725"/>
          </a:xfrm>
        </p:spPr>
        <p:txBody>
          <a:bodyPr numCol="1"/>
          <a:lstStyle/>
          <a:p>
            <a:pPr marL="152400" indent="0" algn="just">
              <a:buNone/>
            </a:pPr>
            <a:r>
              <a:rPr lang="en-US" sz="1050" dirty="0">
                <a:latin typeface="+mn-lt"/>
              </a:rPr>
              <a:t> </a:t>
            </a:r>
            <a:r>
              <a:rPr lang="en-US" sz="1100" dirty="0">
                <a:latin typeface="+mn-lt"/>
              </a:rPr>
              <a:t>The research examines the susceptibility  of the Damn  Vulnerable Web Application (DVWA)  to SQL  injection attacks using a  combination of Burp Suite , </a:t>
            </a:r>
            <a:r>
              <a:rPr lang="en-US" sz="1100" dirty="0" err="1">
                <a:latin typeface="+mn-lt"/>
              </a:rPr>
              <a:t>SQLMap</a:t>
            </a:r>
            <a:r>
              <a:rPr lang="en-US" sz="1100" dirty="0">
                <a:latin typeface="+mn-lt"/>
              </a:rPr>
              <a:t>, and </a:t>
            </a:r>
            <a:r>
              <a:rPr lang="en-US" sz="1100" dirty="0" err="1">
                <a:latin typeface="+mn-lt"/>
              </a:rPr>
              <a:t>Acunetix</a:t>
            </a:r>
            <a:r>
              <a:rPr lang="en-US" sz="1100" dirty="0">
                <a:latin typeface="+mn-lt"/>
              </a:rPr>
              <a:t>. These tools collectively facilitate  a detailed  exploration  of potential vulnerabilities, highlighting the  critical  role  of sophisticated  security measures  in safeguarding  web applications.</a:t>
            </a:r>
          </a:p>
          <a:p>
            <a:pPr marL="152400" indent="0" algn="just">
              <a:buNone/>
            </a:pPr>
            <a:endParaRPr lang="en-US" sz="1100" dirty="0">
              <a:latin typeface="+mn-lt"/>
            </a:endParaRPr>
          </a:p>
          <a:p>
            <a:pPr marL="152400" indent="0" algn="just">
              <a:buNone/>
            </a:pPr>
            <a:r>
              <a:rPr lang="en-US" sz="1100" b="1" dirty="0">
                <a:latin typeface="+mn-lt"/>
              </a:rPr>
              <a:t>Burp Suite:</a:t>
            </a:r>
          </a:p>
          <a:p>
            <a:pPr marL="152400" indent="0" algn="just">
              <a:buNone/>
            </a:pPr>
            <a:r>
              <a:rPr lang="en-US" sz="1100" dirty="0">
                <a:latin typeface="+mn-lt"/>
              </a:rPr>
              <a:t>Used for intercepting and manipulating web traffic to uncover  potential  SQL Injection points. Through altering  HTTP requests, attacks were simulated to exploit the application’s handling of  user input, identifying points  where SQL  code could be injected.</a:t>
            </a:r>
          </a:p>
          <a:p>
            <a:pPr marL="152400" indent="0" algn="just">
              <a:buNone/>
            </a:pPr>
            <a:endParaRPr lang="en-US" sz="1100" dirty="0">
              <a:latin typeface="+mn-lt"/>
            </a:endParaRPr>
          </a:p>
          <a:p>
            <a:pPr marL="152400" indent="0" algn="just">
              <a:buNone/>
            </a:pPr>
            <a:r>
              <a:rPr lang="en-US" sz="1100" b="1" dirty="0">
                <a:latin typeface="+mn-lt"/>
              </a:rPr>
              <a:t>SQL Map:</a:t>
            </a:r>
          </a:p>
          <a:p>
            <a:pPr marL="152400" indent="0" algn="just">
              <a:buNone/>
            </a:pPr>
            <a:r>
              <a:rPr lang="en-US" sz="1100" b="0" i="0" dirty="0">
                <a:solidFill>
                  <a:srgbClr val="0D0D0D"/>
                </a:solidFill>
                <a:effectLst/>
                <a:highlight>
                  <a:srgbClr val="FFFFFF"/>
                </a:highlight>
                <a:latin typeface="+mn-lt"/>
              </a:rPr>
              <a:t>Automates the process of detecting and exploiting SQL injection vulnerabilities.</a:t>
            </a:r>
            <a:r>
              <a:rPr lang="en-US" sz="1100" b="1" i="0" dirty="0">
                <a:solidFill>
                  <a:srgbClr val="0D0D0D"/>
                </a:solidFill>
                <a:effectLst/>
                <a:highlight>
                  <a:srgbClr val="FFFFFF"/>
                </a:highlight>
                <a:latin typeface="+mn-lt"/>
              </a:rPr>
              <a:t> </a:t>
            </a:r>
            <a:r>
              <a:rPr lang="en-US" sz="1100" b="0" i="0" dirty="0">
                <a:solidFill>
                  <a:srgbClr val="0D0D0D"/>
                </a:solidFill>
                <a:effectLst/>
                <a:highlight>
                  <a:srgbClr val="FFFFFF"/>
                </a:highlight>
                <a:latin typeface="+mn-lt"/>
              </a:rPr>
              <a:t>Error-Based attacks exposed data through database errors, Blind SQL Injection inferred database structures without errors, and Time-Based attacks detected vulnerabilities by response delays. </a:t>
            </a:r>
            <a:endParaRPr lang="en-US" sz="1100" b="1" dirty="0">
              <a:latin typeface="+mn-lt"/>
            </a:endParaRPr>
          </a:p>
          <a:p>
            <a:pPr marL="152400" indent="0" algn="just">
              <a:buNone/>
            </a:pPr>
            <a:endParaRPr lang="en-US" sz="1100" b="1" dirty="0">
              <a:latin typeface="+mn-lt"/>
            </a:endParaRPr>
          </a:p>
          <a:p>
            <a:pPr marL="152400" indent="0" algn="just">
              <a:buNone/>
            </a:pPr>
            <a:r>
              <a:rPr lang="en-US" sz="1100" b="1" dirty="0" err="1">
                <a:latin typeface="+mn-lt"/>
              </a:rPr>
              <a:t>Acunetix</a:t>
            </a:r>
            <a:r>
              <a:rPr lang="en-US" sz="1100" b="1" dirty="0">
                <a:latin typeface="+mn-lt"/>
              </a:rPr>
              <a:t>:</a:t>
            </a:r>
          </a:p>
          <a:p>
            <a:pPr marL="152400" indent="0" algn="just">
              <a:buNone/>
            </a:pPr>
            <a:r>
              <a:rPr lang="en-US" sz="1100" dirty="0">
                <a:latin typeface="+mn-lt"/>
              </a:rPr>
              <a:t>Scans for a wide  range of vulnerabilities , with an emphasis on  SQL Injection. Utilized crafted inputs to identify how different responses from the application  could indicate underlying vulnerabilities, providing a broad vulnerability landscape.</a:t>
            </a:r>
          </a:p>
          <a:p>
            <a:pPr marL="152400" indent="0" algn="just">
              <a:buNone/>
            </a:pPr>
            <a:endParaRPr lang="en-US" sz="1000" dirty="0">
              <a:latin typeface="+mn-lt"/>
            </a:endParaRPr>
          </a:p>
          <a:p>
            <a:pPr marL="152400" indent="0">
              <a:buNone/>
            </a:pPr>
            <a:endParaRPr lang="en-US" sz="1200" dirty="0"/>
          </a:p>
        </p:txBody>
      </p:sp>
    </p:spTree>
    <p:extLst>
      <p:ext uri="{BB962C8B-B14F-4D97-AF65-F5344CB8AC3E}">
        <p14:creationId xmlns:p14="http://schemas.microsoft.com/office/powerpoint/2010/main" val="3708135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6322-9B52-CC59-B1A4-82E8F4258E10}"/>
              </a:ext>
            </a:extLst>
          </p:cNvPr>
          <p:cNvSpPr>
            <a:spLocks noGrp="1"/>
          </p:cNvSpPr>
          <p:nvPr>
            <p:ph type="title"/>
          </p:nvPr>
        </p:nvSpPr>
        <p:spPr>
          <a:xfrm>
            <a:off x="361860" y="-3356"/>
            <a:ext cx="3021420" cy="864416"/>
          </a:xfrm>
        </p:spPr>
        <p:txBody>
          <a:bodyPr/>
          <a:lstStyle/>
          <a:p>
            <a:r>
              <a:rPr lang="en-US" sz="1600" dirty="0">
                <a:latin typeface="+mj-lt"/>
              </a:rPr>
              <a:t>Defense techniques by security level ( Secure Coding Practices)</a:t>
            </a:r>
          </a:p>
        </p:txBody>
      </p:sp>
      <p:sp>
        <p:nvSpPr>
          <p:cNvPr id="3" name="Text Placeholder 2">
            <a:extLst>
              <a:ext uri="{FF2B5EF4-FFF2-40B4-BE49-F238E27FC236}">
                <a16:creationId xmlns:a16="http://schemas.microsoft.com/office/drawing/2014/main" id="{063EE9BA-CE72-552A-88AD-58C86970179F}"/>
              </a:ext>
            </a:extLst>
          </p:cNvPr>
          <p:cNvSpPr>
            <a:spLocks noGrp="1"/>
          </p:cNvSpPr>
          <p:nvPr>
            <p:ph type="body" idx="1"/>
          </p:nvPr>
        </p:nvSpPr>
        <p:spPr>
          <a:xfrm>
            <a:off x="87540" y="914806"/>
            <a:ext cx="3852000" cy="3142890"/>
          </a:xfrm>
        </p:spPr>
        <p:txBody>
          <a:bodyPr/>
          <a:lstStyle/>
          <a:p>
            <a:r>
              <a:rPr lang="en-US" sz="1100" b="1" dirty="0"/>
              <a:t>Low Level Security: </a:t>
            </a:r>
            <a:r>
              <a:rPr lang="en-US" sz="1100" dirty="0"/>
              <a:t>No defense, demonstrating the inherent vulnerability without input validation or sanitization. </a:t>
            </a:r>
          </a:p>
          <a:p>
            <a:pPr marL="152400" indent="0">
              <a:buNone/>
            </a:pPr>
            <a:endParaRPr lang="en-US" sz="1100" dirty="0"/>
          </a:p>
          <a:p>
            <a:r>
              <a:rPr lang="en-US" sz="1100" b="1" dirty="0"/>
              <a:t>Medium Level Security</a:t>
            </a:r>
            <a:r>
              <a:rPr lang="en-US" sz="1100" dirty="0"/>
              <a:t>:  Implements  ‘</a:t>
            </a:r>
            <a:r>
              <a:rPr lang="en-US" sz="1100" dirty="0" err="1"/>
              <a:t>mysql_real_escape_string</a:t>
            </a:r>
            <a:r>
              <a:rPr lang="en-US" sz="1100" dirty="0"/>
              <a:t>()’ to escape special characters, offering  basic protection  against  straightforward  SQL  injection attempts.</a:t>
            </a:r>
          </a:p>
          <a:p>
            <a:endParaRPr lang="en-US" sz="1100" dirty="0"/>
          </a:p>
          <a:p>
            <a:r>
              <a:rPr lang="en-US" sz="1100" b="1" dirty="0"/>
              <a:t>High Level Security:</a:t>
            </a:r>
          </a:p>
          <a:p>
            <a:pPr marL="152400" indent="0">
              <a:buNone/>
            </a:pPr>
            <a:endParaRPr lang="en-US" sz="1100" b="1" dirty="0"/>
          </a:p>
          <a:p>
            <a:pPr>
              <a:buFont typeface="Wingdings" panose="05000000000000000000" pitchFamily="2" charset="2"/>
              <a:buChar char="§"/>
            </a:pPr>
            <a:r>
              <a:rPr lang="en-US" sz="1100" b="1" dirty="0"/>
              <a:t> </a:t>
            </a:r>
            <a:r>
              <a:rPr lang="en-US" sz="1100" b="1" dirty="0" err="1"/>
              <a:t>my_sql_real_escape_string</a:t>
            </a:r>
            <a:r>
              <a:rPr lang="en-US" sz="1100" b="1" dirty="0"/>
              <a:t>() </a:t>
            </a:r>
            <a:r>
              <a:rPr lang="en-US" sz="1100" dirty="0"/>
              <a:t>:  Escapes special characters, continuing  medium level defenses.</a:t>
            </a:r>
          </a:p>
          <a:p>
            <a:pPr>
              <a:buFont typeface="Wingdings" panose="05000000000000000000" pitchFamily="2" charset="2"/>
              <a:buChar char="§"/>
            </a:pPr>
            <a:r>
              <a:rPr lang="en-US" sz="1100" b="1" dirty="0" err="1"/>
              <a:t>stripslashes</a:t>
            </a:r>
            <a:r>
              <a:rPr lang="en-US" sz="1100" b="1" dirty="0"/>
              <a:t>(): </a:t>
            </a:r>
            <a:r>
              <a:rPr lang="en-US" sz="1100" dirty="0"/>
              <a:t>Removes  </a:t>
            </a:r>
            <a:r>
              <a:rPr lang="en-US" sz="1100" dirty="0" err="1"/>
              <a:t>blacklashes</a:t>
            </a:r>
            <a:r>
              <a:rPr lang="en-US" sz="1100" dirty="0"/>
              <a:t> , countering escape  character injections.</a:t>
            </a:r>
          </a:p>
          <a:p>
            <a:pPr>
              <a:buFont typeface="Wingdings" panose="05000000000000000000" pitchFamily="2" charset="2"/>
              <a:buChar char="§"/>
            </a:pPr>
            <a:r>
              <a:rPr lang="en-US" sz="1100" b="1" dirty="0" err="1"/>
              <a:t>is_numeric</a:t>
            </a:r>
            <a:r>
              <a:rPr lang="en-US" sz="1100" b="1" dirty="0"/>
              <a:t>():  </a:t>
            </a:r>
            <a:r>
              <a:rPr lang="en-US" sz="1100" dirty="0"/>
              <a:t>Validates numerical  inputs, limiting attack vectors based on non-numeric  exploitation.</a:t>
            </a:r>
          </a:p>
          <a:p>
            <a:pPr marL="152400" indent="0">
              <a:buNone/>
            </a:pPr>
            <a:endParaRPr lang="en-US" sz="1100" dirty="0"/>
          </a:p>
          <a:p>
            <a:pPr marL="152400" indent="0">
              <a:buNone/>
            </a:pPr>
            <a:endParaRPr lang="en-US" sz="1100" dirty="0"/>
          </a:p>
          <a:p>
            <a:pPr marL="152400" indent="0">
              <a:buNone/>
            </a:pPr>
            <a:endParaRPr lang="en-US" sz="1100" dirty="0"/>
          </a:p>
          <a:p>
            <a:endParaRPr lang="en-US" sz="1100" dirty="0"/>
          </a:p>
          <a:p>
            <a:endParaRPr lang="en-US" sz="1100" dirty="0"/>
          </a:p>
          <a:p>
            <a:endParaRPr lang="en-US" sz="1100" dirty="0"/>
          </a:p>
          <a:p>
            <a:pPr marL="152400" indent="0">
              <a:buNone/>
            </a:pPr>
            <a:endParaRPr lang="en-US" dirty="0"/>
          </a:p>
        </p:txBody>
      </p:sp>
      <p:graphicFrame>
        <p:nvGraphicFramePr>
          <p:cNvPr id="4" name="Table 3">
            <a:extLst>
              <a:ext uri="{FF2B5EF4-FFF2-40B4-BE49-F238E27FC236}">
                <a16:creationId xmlns:a16="http://schemas.microsoft.com/office/drawing/2014/main" id="{3DC0E493-D4AA-08D2-27E0-C1A551A0F056}"/>
              </a:ext>
            </a:extLst>
          </p:cNvPr>
          <p:cNvGraphicFramePr>
            <a:graphicFrameLocks noGrp="1"/>
          </p:cNvGraphicFramePr>
          <p:nvPr>
            <p:extLst>
              <p:ext uri="{D42A27DB-BD31-4B8C-83A1-F6EECF244321}">
                <p14:modId xmlns:p14="http://schemas.microsoft.com/office/powerpoint/2010/main" val="1742622349"/>
              </p:ext>
            </p:extLst>
          </p:nvPr>
        </p:nvGraphicFramePr>
        <p:xfrm>
          <a:off x="3939540" y="164284"/>
          <a:ext cx="6705600" cy="4919349"/>
        </p:xfrm>
        <a:graphic>
          <a:graphicData uri="http://schemas.openxmlformats.org/drawingml/2006/table">
            <a:tbl>
              <a:tblPr firstRow="1" firstCol="1" bandRow="1">
                <a:tableStyleId>{B301B821-A1FF-4177-AEE7-76D212191A09}</a:tableStyleId>
              </a:tblPr>
              <a:tblGrid>
                <a:gridCol w="2235200">
                  <a:extLst>
                    <a:ext uri="{9D8B030D-6E8A-4147-A177-3AD203B41FA5}">
                      <a16:colId xmlns:a16="http://schemas.microsoft.com/office/drawing/2014/main" val="2219986179"/>
                    </a:ext>
                  </a:extLst>
                </a:gridCol>
                <a:gridCol w="2235200">
                  <a:extLst>
                    <a:ext uri="{9D8B030D-6E8A-4147-A177-3AD203B41FA5}">
                      <a16:colId xmlns:a16="http://schemas.microsoft.com/office/drawing/2014/main" val="4034636468"/>
                    </a:ext>
                  </a:extLst>
                </a:gridCol>
                <a:gridCol w="2235200">
                  <a:extLst>
                    <a:ext uri="{9D8B030D-6E8A-4147-A177-3AD203B41FA5}">
                      <a16:colId xmlns:a16="http://schemas.microsoft.com/office/drawing/2014/main" val="684875354"/>
                    </a:ext>
                  </a:extLst>
                </a:gridCol>
              </a:tblGrid>
              <a:tr h="112697">
                <a:tc>
                  <a:txBody>
                    <a:bodyPr/>
                    <a:lstStyle/>
                    <a:p>
                      <a:pPr algn="ctr">
                        <a:lnSpc>
                          <a:spcPct val="107000"/>
                        </a:lnSpc>
                        <a:spcAft>
                          <a:spcPts val="800"/>
                        </a:spcAft>
                      </a:pPr>
                      <a:r>
                        <a:rPr lang="en-US" sz="850" kern="0">
                          <a:effectLst/>
                          <a:latin typeface="Archivo" panose="020B0604020202020204" charset="0"/>
                          <a:cs typeface="Archivo" panose="020B0604020202020204" charset="0"/>
                        </a:rPr>
                        <a:t>Defense Technique</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gn="ctr">
                        <a:lnSpc>
                          <a:spcPct val="107000"/>
                        </a:lnSpc>
                        <a:spcAft>
                          <a:spcPts val="800"/>
                        </a:spcAft>
                      </a:pPr>
                      <a:r>
                        <a:rPr lang="en-US" sz="850" kern="0">
                          <a:effectLst/>
                          <a:latin typeface="Archivo" panose="020B0604020202020204" charset="0"/>
                          <a:cs typeface="Archivo" panose="020B0604020202020204" charset="0"/>
                        </a:rPr>
                        <a:t>Pros</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gn="ctr">
                        <a:lnSpc>
                          <a:spcPct val="107000"/>
                        </a:lnSpc>
                        <a:spcAft>
                          <a:spcPts val="800"/>
                        </a:spcAft>
                      </a:pPr>
                      <a:r>
                        <a:rPr lang="en-US" sz="850" kern="0">
                          <a:effectLst/>
                          <a:latin typeface="Archivo" panose="020B0604020202020204" charset="0"/>
                          <a:cs typeface="Archivo" panose="020B0604020202020204" charset="0"/>
                        </a:rPr>
                        <a:t>Cons</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extLst>
                  <a:ext uri="{0D108BD9-81ED-4DB2-BD59-A6C34878D82A}">
                    <a16:rowId xmlns:a16="http://schemas.microsoft.com/office/drawing/2014/main" val="540864993"/>
                  </a:ext>
                </a:extLst>
              </a:tr>
              <a:tr h="1054957">
                <a:tc>
                  <a:txBody>
                    <a:bodyPr/>
                    <a:lstStyle/>
                    <a:p>
                      <a:pPr>
                        <a:lnSpc>
                          <a:spcPct val="107000"/>
                        </a:lnSpc>
                        <a:spcAft>
                          <a:spcPts val="800"/>
                        </a:spcAft>
                      </a:pPr>
                      <a:r>
                        <a:rPr lang="en-US" sz="850" kern="0" dirty="0">
                          <a:effectLst/>
                          <a:latin typeface="Archivo" panose="020B0604020202020204" charset="0"/>
                          <a:cs typeface="Archivo" panose="020B0604020202020204" charset="0"/>
                        </a:rPr>
                        <a:t>Content Security Policy</a:t>
                      </a:r>
                      <a:endParaRPr lang="en-PK" sz="850" kern="100" dirty="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dirty="0">
                          <a:effectLst/>
                          <a:latin typeface="Archivo" panose="020B0604020202020204" charset="0"/>
                          <a:cs typeface="Archivo" panose="020B0604020202020204" charset="0"/>
                        </a:rPr>
                        <a:t>- Effectively mitigates XSS attacks by allowing only trusted sources for loading resources </a:t>
                      </a:r>
                      <a:endParaRPr lang="en-PK" sz="850" kern="100" dirty="0">
                        <a:effectLst/>
                        <a:latin typeface="Archivo" panose="020B0604020202020204" charset="0"/>
                        <a:cs typeface="Archivo" panose="020B0604020202020204" charset="0"/>
                      </a:endParaRPr>
                    </a:p>
                    <a:p>
                      <a:pPr>
                        <a:lnSpc>
                          <a:spcPct val="107000"/>
                        </a:lnSpc>
                        <a:spcAft>
                          <a:spcPts val="800"/>
                        </a:spcAft>
                      </a:pPr>
                      <a:r>
                        <a:rPr lang="en-US" sz="850" kern="0" dirty="0">
                          <a:effectLst/>
                          <a:latin typeface="Archivo" panose="020B0604020202020204" charset="0"/>
                          <a:cs typeface="Archivo" panose="020B0604020202020204" charset="0"/>
                        </a:rPr>
                        <a:t> - Helps in preventing unauthorized data exfiltration </a:t>
                      </a:r>
                      <a:endParaRPr lang="en-PK" sz="850" kern="100" dirty="0">
                        <a:effectLst/>
                        <a:latin typeface="Archivo" panose="020B0604020202020204" charset="0"/>
                        <a:cs typeface="Archivo" panose="020B0604020202020204" charset="0"/>
                      </a:endParaRPr>
                    </a:p>
                    <a:p>
                      <a:pPr>
                        <a:lnSpc>
                          <a:spcPct val="107000"/>
                        </a:lnSpc>
                        <a:spcAft>
                          <a:spcPts val="800"/>
                        </a:spcAft>
                      </a:pPr>
                      <a:r>
                        <a:rPr lang="en-US" sz="850" kern="0" dirty="0">
                          <a:effectLst/>
                          <a:latin typeface="Archivo" panose="020B0604020202020204" charset="0"/>
                          <a:cs typeface="Archivo" panose="020B0604020202020204" charset="0"/>
                        </a:rPr>
                        <a:t> - Provides flexibility in specifying security policies</a:t>
                      </a:r>
                      <a:endParaRPr lang="en-PK" sz="850" kern="100" dirty="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a:effectLst/>
                          <a:latin typeface="Archivo" panose="020B0604020202020204" charset="0"/>
                          <a:cs typeface="Archivo" panose="020B0604020202020204" charset="0"/>
                        </a:rPr>
                        <a:t>- Requires careful configuration to avoid blocking legitimate resources </a:t>
                      </a:r>
                      <a:endParaRPr lang="en-PK" sz="850" kern="100">
                        <a:effectLst/>
                        <a:latin typeface="Archivo" panose="020B0604020202020204" charset="0"/>
                        <a:cs typeface="Archivo" panose="020B0604020202020204" charset="0"/>
                      </a:endParaRPr>
                    </a:p>
                    <a:p>
                      <a:pPr>
                        <a:lnSpc>
                          <a:spcPct val="107000"/>
                        </a:lnSpc>
                        <a:spcAft>
                          <a:spcPts val="800"/>
                        </a:spcAft>
                      </a:pPr>
                      <a:r>
                        <a:rPr lang="en-US" sz="850" kern="0">
                          <a:effectLst/>
                          <a:latin typeface="Archivo" panose="020B0604020202020204" charset="0"/>
                          <a:cs typeface="Archivo" panose="020B0604020202020204" charset="0"/>
                        </a:rPr>
                        <a:t> - Can be bypassed by certain attack techniques</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extLst>
                  <a:ext uri="{0D108BD9-81ED-4DB2-BD59-A6C34878D82A}">
                    <a16:rowId xmlns:a16="http://schemas.microsoft.com/office/drawing/2014/main" val="1389991870"/>
                  </a:ext>
                </a:extLst>
              </a:tr>
              <a:tr h="933840">
                <a:tc>
                  <a:txBody>
                    <a:bodyPr/>
                    <a:lstStyle/>
                    <a:p>
                      <a:pPr>
                        <a:lnSpc>
                          <a:spcPct val="107000"/>
                        </a:lnSpc>
                        <a:spcAft>
                          <a:spcPts val="800"/>
                        </a:spcAft>
                      </a:pPr>
                      <a:r>
                        <a:rPr lang="en-US" sz="850" kern="0">
                          <a:effectLst/>
                          <a:latin typeface="Archivo" panose="020B0604020202020204" charset="0"/>
                          <a:cs typeface="Archivo" panose="020B0604020202020204" charset="0"/>
                        </a:rPr>
                        <a:t>Web Application Firewall</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dirty="0">
                          <a:effectLst/>
                          <a:latin typeface="Archivo" panose="020B0604020202020204" charset="0"/>
                          <a:cs typeface="Archivo" panose="020B0604020202020204" charset="0"/>
                        </a:rPr>
                        <a:t>- Provides an additional layer of defense against various attacks </a:t>
                      </a:r>
                      <a:endParaRPr lang="en-PK" sz="850" kern="100" dirty="0">
                        <a:effectLst/>
                        <a:latin typeface="Archivo" panose="020B0604020202020204" charset="0"/>
                        <a:cs typeface="Archivo" panose="020B0604020202020204" charset="0"/>
                      </a:endParaRPr>
                    </a:p>
                    <a:p>
                      <a:pPr>
                        <a:lnSpc>
                          <a:spcPct val="107000"/>
                        </a:lnSpc>
                        <a:spcAft>
                          <a:spcPts val="800"/>
                        </a:spcAft>
                      </a:pPr>
                      <a:r>
                        <a:rPr lang="en-US" sz="850" kern="0" dirty="0">
                          <a:effectLst/>
                          <a:latin typeface="Archivo" panose="020B0604020202020204" charset="0"/>
                          <a:cs typeface="Archivo" panose="020B0604020202020204" charset="0"/>
                        </a:rPr>
                        <a:t> - Can detect and block malicious traffic in real-time </a:t>
                      </a:r>
                      <a:endParaRPr lang="en-PK" sz="850" kern="100" dirty="0">
                        <a:effectLst/>
                        <a:latin typeface="Archivo" panose="020B0604020202020204" charset="0"/>
                        <a:cs typeface="Archivo" panose="020B0604020202020204" charset="0"/>
                      </a:endParaRPr>
                    </a:p>
                    <a:p>
                      <a:pPr>
                        <a:lnSpc>
                          <a:spcPct val="107000"/>
                        </a:lnSpc>
                        <a:spcAft>
                          <a:spcPts val="800"/>
                        </a:spcAft>
                      </a:pPr>
                      <a:r>
                        <a:rPr lang="en-US" sz="850" kern="0" dirty="0">
                          <a:effectLst/>
                          <a:latin typeface="Archivo" panose="020B0604020202020204" charset="0"/>
                          <a:cs typeface="Archivo" panose="020B0604020202020204" charset="0"/>
                        </a:rPr>
                        <a:t> - Often comes with customizable rulesets</a:t>
                      </a:r>
                      <a:endParaRPr lang="en-PK" sz="850" kern="100" dirty="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a:effectLst/>
                          <a:latin typeface="Archivo" panose="020B0604020202020204" charset="0"/>
                          <a:cs typeface="Archivo" panose="020B0604020202020204" charset="0"/>
                        </a:rPr>
                        <a:t>- May introduce performance overhead </a:t>
                      </a:r>
                      <a:endParaRPr lang="en-PK" sz="850" kern="100">
                        <a:effectLst/>
                        <a:latin typeface="Archivo" panose="020B0604020202020204" charset="0"/>
                        <a:cs typeface="Archivo" panose="020B0604020202020204" charset="0"/>
                      </a:endParaRPr>
                    </a:p>
                    <a:p>
                      <a:pPr>
                        <a:lnSpc>
                          <a:spcPct val="107000"/>
                        </a:lnSpc>
                        <a:spcAft>
                          <a:spcPts val="800"/>
                        </a:spcAft>
                      </a:pPr>
                      <a:r>
                        <a:rPr lang="en-US" sz="850" kern="0">
                          <a:effectLst/>
                          <a:latin typeface="Archivo" panose="020B0604020202020204" charset="0"/>
                          <a:cs typeface="Archivo" panose="020B0604020202020204" charset="0"/>
                        </a:rPr>
                        <a:t> - Requires regular updates to stay effective against evolving threats</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extLst>
                  <a:ext uri="{0D108BD9-81ED-4DB2-BD59-A6C34878D82A}">
                    <a16:rowId xmlns:a16="http://schemas.microsoft.com/office/drawing/2014/main" val="3912017703"/>
                  </a:ext>
                </a:extLst>
              </a:tr>
              <a:tr h="933840">
                <a:tc>
                  <a:txBody>
                    <a:bodyPr/>
                    <a:lstStyle/>
                    <a:p>
                      <a:pPr>
                        <a:lnSpc>
                          <a:spcPct val="107000"/>
                        </a:lnSpc>
                        <a:spcAft>
                          <a:spcPts val="800"/>
                        </a:spcAft>
                      </a:pPr>
                      <a:r>
                        <a:rPr lang="en-US" sz="850" kern="0" dirty="0">
                          <a:effectLst/>
                          <a:latin typeface="Archivo" panose="020B0604020202020204" charset="0"/>
                          <a:cs typeface="Archivo" panose="020B0604020202020204" charset="0"/>
                        </a:rPr>
                        <a:t>Intrusion Detection System (IDS)</a:t>
                      </a:r>
                      <a:endParaRPr lang="en-PK" sz="850" kern="100" dirty="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dirty="0">
                          <a:effectLst/>
                          <a:latin typeface="Archivo" panose="020B0604020202020204" charset="0"/>
                          <a:cs typeface="Archivo" panose="020B0604020202020204" charset="0"/>
                        </a:rPr>
                        <a:t>- Can detect both known and unknown attacks </a:t>
                      </a:r>
                      <a:endParaRPr lang="en-PK" sz="850" kern="100" dirty="0">
                        <a:effectLst/>
                        <a:latin typeface="Archivo" panose="020B0604020202020204" charset="0"/>
                        <a:cs typeface="Archivo" panose="020B0604020202020204" charset="0"/>
                      </a:endParaRPr>
                    </a:p>
                    <a:p>
                      <a:pPr>
                        <a:lnSpc>
                          <a:spcPct val="107000"/>
                        </a:lnSpc>
                        <a:spcAft>
                          <a:spcPts val="800"/>
                        </a:spcAft>
                      </a:pPr>
                      <a:r>
                        <a:rPr lang="en-US" sz="850" kern="0" dirty="0">
                          <a:effectLst/>
                          <a:latin typeface="Archivo" panose="020B0604020202020204" charset="0"/>
                          <a:cs typeface="Archivo" panose="020B0604020202020204" charset="0"/>
                        </a:rPr>
                        <a:t> - Provides real-time monitoring and alerting </a:t>
                      </a:r>
                      <a:endParaRPr lang="en-PK" sz="850" kern="100" dirty="0">
                        <a:effectLst/>
                        <a:latin typeface="Archivo" panose="020B0604020202020204" charset="0"/>
                        <a:cs typeface="Archivo" panose="020B0604020202020204" charset="0"/>
                      </a:endParaRPr>
                    </a:p>
                    <a:p>
                      <a:pPr>
                        <a:lnSpc>
                          <a:spcPct val="107000"/>
                        </a:lnSpc>
                        <a:spcAft>
                          <a:spcPts val="800"/>
                        </a:spcAft>
                      </a:pPr>
                      <a:r>
                        <a:rPr lang="en-US" sz="850" kern="0" dirty="0">
                          <a:effectLst/>
                          <a:latin typeface="Archivo" panose="020B0604020202020204" charset="0"/>
                          <a:cs typeface="Archivo" panose="020B0604020202020204" charset="0"/>
                        </a:rPr>
                        <a:t> - Helps in identifying security breaches early</a:t>
                      </a:r>
                      <a:endParaRPr lang="en-PK" sz="850" kern="100" dirty="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a:effectLst/>
                          <a:latin typeface="Archivo" panose="020B0604020202020204" charset="0"/>
                          <a:cs typeface="Archivo" panose="020B0604020202020204" charset="0"/>
                        </a:rPr>
                        <a:t>- False positives may lead to alert fatigue </a:t>
                      </a:r>
                      <a:endParaRPr lang="en-PK" sz="850" kern="100">
                        <a:effectLst/>
                        <a:latin typeface="Archivo" panose="020B0604020202020204" charset="0"/>
                        <a:cs typeface="Archivo" panose="020B0604020202020204" charset="0"/>
                      </a:endParaRPr>
                    </a:p>
                    <a:p>
                      <a:pPr>
                        <a:lnSpc>
                          <a:spcPct val="107000"/>
                        </a:lnSpc>
                        <a:spcAft>
                          <a:spcPts val="800"/>
                        </a:spcAft>
                      </a:pPr>
                      <a:r>
                        <a:rPr lang="en-US" sz="850" kern="0">
                          <a:effectLst/>
                          <a:latin typeface="Archivo" panose="020B0604020202020204" charset="0"/>
                          <a:cs typeface="Archivo" panose="020B0604020202020204" charset="0"/>
                        </a:rPr>
                        <a:t> - Requires regular tuning and maintenance</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extLst>
                  <a:ext uri="{0D108BD9-81ED-4DB2-BD59-A6C34878D82A}">
                    <a16:rowId xmlns:a16="http://schemas.microsoft.com/office/drawing/2014/main" val="132006379"/>
                  </a:ext>
                </a:extLst>
              </a:tr>
              <a:tr h="1054957">
                <a:tc>
                  <a:txBody>
                    <a:bodyPr/>
                    <a:lstStyle/>
                    <a:p>
                      <a:pPr>
                        <a:lnSpc>
                          <a:spcPct val="107000"/>
                        </a:lnSpc>
                        <a:spcAft>
                          <a:spcPts val="800"/>
                        </a:spcAft>
                      </a:pPr>
                      <a:r>
                        <a:rPr lang="en-US" sz="850" kern="0">
                          <a:effectLst/>
                          <a:latin typeface="Archivo" panose="020B0604020202020204" charset="0"/>
                          <a:cs typeface="Archivo" panose="020B0604020202020204" charset="0"/>
                        </a:rPr>
                        <a:t>Code Analysis Tools</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a:effectLst/>
                          <a:latin typeface="Archivo" panose="020B0604020202020204" charset="0"/>
                          <a:cs typeface="Archivo" panose="020B0604020202020204" charset="0"/>
                        </a:rPr>
                        <a:t>- Helps in identifying vulnerabilities early in the development lifecycle </a:t>
                      </a:r>
                      <a:endParaRPr lang="en-PK" sz="850" kern="100">
                        <a:effectLst/>
                        <a:latin typeface="Archivo" panose="020B0604020202020204" charset="0"/>
                        <a:cs typeface="Archivo" panose="020B0604020202020204" charset="0"/>
                      </a:endParaRPr>
                    </a:p>
                    <a:p>
                      <a:pPr>
                        <a:lnSpc>
                          <a:spcPct val="107000"/>
                        </a:lnSpc>
                        <a:spcAft>
                          <a:spcPts val="800"/>
                        </a:spcAft>
                      </a:pPr>
                      <a:r>
                        <a:rPr lang="en-US" sz="850" kern="0">
                          <a:effectLst/>
                          <a:latin typeface="Archivo" panose="020B0604020202020204" charset="0"/>
                          <a:cs typeface="Archivo" panose="020B0604020202020204" charset="0"/>
                        </a:rPr>
                        <a:t> - Provides insights into potential security flaws in source code </a:t>
                      </a:r>
                      <a:endParaRPr lang="en-PK" sz="850" kern="100">
                        <a:effectLst/>
                        <a:latin typeface="Archivo" panose="020B0604020202020204" charset="0"/>
                        <a:cs typeface="Archivo" panose="020B0604020202020204" charset="0"/>
                      </a:endParaRPr>
                    </a:p>
                    <a:p>
                      <a:pPr>
                        <a:lnSpc>
                          <a:spcPct val="107000"/>
                        </a:lnSpc>
                        <a:spcAft>
                          <a:spcPts val="800"/>
                        </a:spcAft>
                      </a:pPr>
                      <a:r>
                        <a:rPr lang="en-US" sz="850" kern="0">
                          <a:effectLst/>
                          <a:latin typeface="Archivo" panose="020B0604020202020204" charset="0"/>
                          <a:cs typeface="Archivo" panose="020B0604020202020204" charset="0"/>
                        </a:rPr>
                        <a:t> - Can be integrated into Continuous Integration/Continuous Deployment pipelines</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a:effectLst/>
                          <a:latin typeface="Archivo" panose="020B0604020202020204" charset="0"/>
                          <a:cs typeface="Archivo" panose="020B0604020202020204" charset="0"/>
                        </a:rPr>
                        <a:t>- May produce false positives and false negatives </a:t>
                      </a:r>
                      <a:endParaRPr lang="en-PK" sz="850" kern="100">
                        <a:effectLst/>
                        <a:latin typeface="Archivo" panose="020B0604020202020204" charset="0"/>
                        <a:cs typeface="Archivo" panose="020B0604020202020204" charset="0"/>
                      </a:endParaRPr>
                    </a:p>
                    <a:p>
                      <a:pPr>
                        <a:lnSpc>
                          <a:spcPct val="107000"/>
                        </a:lnSpc>
                        <a:spcAft>
                          <a:spcPts val="800"/>
                        </a:spcAft>
                      </a:pPr>
                      <a:r>
                        <a:rPr lang="en-US" sz="850" kern="0">
                          <a:effectLst/>
                          <a:latin typeface="Archivo" panose="020B0604020202020204" charset="0"/>
                          <a:cs typeface="Archivo" panose="020B0604020202020204" charset="0"/>
                        </a:rPr>
                        <a:t> - Requires expertise to interpret and prioritize findings</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extLst>
                  <a:ext uri="{0D108BD9-81ED-4DB2-BD59-A6C34878D82A}">
                    <a16:rowId xmlns:a16="http://schemas.microsoft.com/office/drawing/2014/main" val="3399033505"/>
                  </a:ext>
                </a:extLst>
              </a:tr>
              <a:tr h="812723">
                <a:tc>
                  <a:txBody>
                    <a:bodyPr/>
                    <a:lstStyle/>
                    <a:p>
                      <a:pPr>
                        <a:lnSpc>
                          <a:spcPct val="107000"/>
                        </a:lnSpc>
                        <a:spcAft>
                          <a:spcPts val="800"/>
                        </a:spcAft>
                      </a:pPr>
                      <a:r>
                        <a:rPr lang="en-US" sz="850" kern="0">
                          <a:effectLst/>
                          <a:latin typeface="Archivo" panose="020B0604020202020204" charset="0"/>
                          <a:cs typeface="Archivo" panose="020B0604020202020204" charset="0"/>
                        </a:rPr>
                        <a:t>SQL Injection Prevention Mechanisms</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a:effectLst/>
                          <a:latin typeface="Archivo" panose="020B0604020202020204" charset="0"/>
                          <a:cs typeface="Archivo" panose="020B0604020202020204" charset="0"/>
                        </a:rPr>
                        <a:t>- Effectively mitigates SQL injection attacks </a:t>
                      </a:r>
                      <a:endParaRPr lang="en-PK" sz="850" kern="100">
                        <a:effectLst/>
                        <a:latin typeface="Archivo" panose="020B0604020202020204" charset="0"/>
                        <a:cs typeface="Archivo" panose="020B0604020202020204" charset="0"/>
                      </a:endParaRPr>
                    </a:p>
                    <a:p>
                      <a:pPr>
                        <a:lnSpc>
                          <a:spcPct val="107000"/>
                        </a:lnSpc>
                        <a:spcAft>
                          <a:spcPts val="800"/>
                        </a:spcAft>
                      </a:pPr>
                      <a:r>
                        <a:rPr lang="en-US" sz="850" kern="0">
                          <a:effectLst/>
                          <a:latin typeface="Archivo" panose="020B0604020202020204" charset="0"/>
                          <a:cs typeface="Archivo" panose="020B0604020202020204" charset="0"/>
                        </a:rPr>
                        <a:t> - Can prevent unauthorized access and data breaches </a:t>
                      </a:r>
                      <a:endParaRPr lang="en-PK" sz="850" kern="100">
                        <a:effectLst/>
                        <a:latin typeface="Archivo" panose="020B0604020202020204" charset="0"/>
                        <a:cs typeface="Archivo" panose="020B0604020202020204" charset="0"/>
                      </a:endParaRPr>
                    </a:p>
                    <a:p>
                      <a:pPr>
                        <a:lnSpc>
                          <a:spcPct val="107000"/>
                        </a:lnSpc>
                        <a:spcAft>
                          <a:spcPts val="800"/>
                        </a:spcAft>
                      </a:pPr>
                      <a:r>
                        <a:rPr lang="en-US" sz="850" kern="0">
                          <a:effectLst/>
                          <a:latin typeface="Archivo" panose="020B0604020202020204" charset="0"/>
                          <a:cs typeface="Archivo" panose="020B0604020202020204" charset="0"/>
                        </a:rPr>
                        <a:t> - Helps in maintaining data integrity</a:t>
                      </a:r>
                      <a:endParaRPr lang="en-PK" sz="850" kern="100">
                        <a:effectLst/>
                        <a:latin typeface="Archivo" panose="020B0604020202020204" charset="0"/>
                        <a:ea typeface="Aptos" panose="020B0004020202020204" pitchFamily="34" charset="0"/>
                        <a:cs typeface="Archivo" panose="020B0604020202020204" charset="0"/>
                      </a:endParaRPr>
                    </a:p>
                  </a:txBody>
                  <a:tcPr marL="27549" marR="27549" marT="0" marB="0"/>
                </a:tc>
                <a:tc>
                  <a:txBody>
                    <a:bodyPr/>
                    <a:lstStyle/>
                    <a:p>
                      <a:pPr>
                        <a:lnSpc>
                          <a:spcPct val="107000"/>
                        </a:lnSpc>
                        <a:spcAft>
                          <a:spcPts val="800"/>
                        </a:spcAft>
                      </a:pPr>
                      <a:r>
                        <a:rPr lang="en-US" sz="850" kern="0" dirty="0">
                          <a:effectLst/>
                          <a:latin typeface="Archivo" panose="020B0604020202020204" charset="0"/>
                          <a:cs typeface="Archivo" panose="020B0604020202020204" charset="0"/>
                        </a:rPr>
                        <a:t>- May introduce performance overhead </a:t>
                      </a:r>
                      <a:endParaRPr lang="en-PK" sz="850" kern="100" dirty="0">
                        <a:effectLst/>
                        <a:latin typeface="Archivo" panose="020B0604020202020204" charset="0"/>
                        <a:cs typeface="Archivo" panose="020B0604020202020204" charset="0"/>
                      </a:endParaRPr>
                    </a:p>
                    <a:p>
                      <a:pPr>
                        <a:lnSpc>
                          <a:spcPct val="107000"/>
                        </a:lnSpc>
                        <a:spcAft>
                          <a:spcPts val="800"/>
                        </a:spcAft>
                      </a:pPr>
                      <a:r>
                        <a:rPr lang="en-US" sz="850" kern="0" dirty="0">
                          <a:effectLst/>
                          <a:latin typeface="Archivo" panose="020B0604020202020204" charset="0"/>
                          <a:cs typeface="Archivo" panose="020B0604020202020204" charset="0"/>
                        </a:rPr>
                        <a:t> - Requires careful implementation and configuration</a:t>
                      </a:r>
                      <a:endParaRPr lang="en-PK" sz="850" kern="100" dirty="0">
                        <a:effectLst/>
                        <a:latin typeface="Archivo" panose="020B0604020202020204" charset="0"/>
                        <a:ea typeface="Aptos" panose="020B0004020202020204" pitchFamily="34" charset="0"/>
                        <a:cs typeface="Archivo" panose="020B0604020202020204" charset="0"/>
                      </a:endParaRPr>
                    </a:p>
                  </a:txBody>
                  <a:tcPr marL="27549" marR="27549" marT="0" marB="0"/>
                </a:tc>
                <a:extLst>
                  <a:ext uri="{0D108BD9-81ED-4DB2-BD59-A6C34878D82A}">
                    <a16:rowId xmlns:a16="http://schemas.microsoft.com/office/drawing/2014/main" val="662350919"/>
                  </a:ext>
                </a:extLst>
              </a:tr>
            </a:tbl>
          </a:graphicData>
        </a:graphic>
      </p:graphicFrame>
    </p:spTree>
    <p:extLst>
      <p:ext uri="{BB962C8B-B14F-4D97-AF65-F5344CB8AC3E}">
        <p14:creationId xmlns:p14="http://schemas.microsoft.com/office/powerpoint/2010/main" val="734898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0" y="0"/>
            <a:ext cx="564542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Three Layer Defense Mechanism against DDoS attack</a:t>
            </a:r>
            <a:endParaRPr lang="en-US" sz="2000" dirty="0">
              <a:solidFill>
                <a:schemeClr val="accent1"/>
              </a:solidFill>
            </a:endParaRPr>
          </a:p>
        </p:txBody>
      </p:sp>
      <p:sp>
        <p:nvSpPr>
          <p:cNvPr id="270" name="Google Shape;270;p46"/>
          <p:cNvSpPr txBox="1">
            <a:spLocks noGrp="1"/>
          </p:cNvSpPr>
          <p:nvPr>
            <p:ph type="subTitle" idx="1"/>
          </p:nvPr>
        </p:nvSpPr>
        <p:spPr>
          <a:xfrm>
            <a:off x="57056" y="890434"/>
            <a:ext cx="6296584" cy="1180164"/>
          </a:xfrm>
          <a:prstGeom prst="rect">
            <a:avLst/>
          </a:prstGeom>
          <a:solidFill>
            <a:schemeClr val="accent5">
              <a:lumMod val="95000"/>
            </a:scheme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sz="1100" dirty="0">
                <a:latin typeface="+mn-lt"/>
              </a:rPr>
              <a:t>Multi-layered approach addressing packet filtering at various network levels.</a:t>
            </a:r>
          </a:p>
          <a:p>
            <a:pPr marL="0" lvl="0" indent="0" algn="l" rtl="0">
              <a:spcBef>
                <a:spcPts val="0"/>
              </a:spcBef>
              <a:spcAft>
                <a:spcPts val="0"/>
              </a:spcAft>
              <a:buClr>
                <a:schemeClr val="dk1"/>
              </a:buClr>
              <a:buSzPts val="1100"/>
              <a:buFont typeface="Arial"/>
              <a:buNone/>
            </a:pPr>
            <a:endParaRPr lang="en-CA" sz="1100" dirty="0">
              <a:latin typeface="+mn-lt"/>
            </a:endParaRPr>
          </a:p>
          <a:p>
            <a:pPr marL="171450" lvl="0" indent="-171450" algn="l" rtl="0">
              <a:spcBef>
                <a:spcPts val="0"/>
              </a:spcBef>
              <a:spcAft>
                <a:spcPts val="0"/>
              </a:spcAft>
              <a:buClr>
                <a:schemeClr val="dk1"/>
              </a:buClr>
              <a:buSzPts val="1100"/>
              <a:buFont typeface="Wingdings" panose="05000000000000000000" pitchFamily="2" charset="2"/>
              <a:buChar char="Ø"/>
            </a:pPr>
            <a:r>
              <a:rPr lang="en-CA" sz="1100" b="1" dirty="0">
                <a:latin typeface="+mn-lt"/>
              </a:rPr>
              <a:t>Simplified Hop Count Filtering: </a:t>
            </a:r>
            <a:r>
              <a:rPr lang="en-CA" sz="1100" dirty="0">
                <a:latin typeface="+mn-lt"/>
              </a:rPr>
              <a:t>Identifies and blocks packets with spoofed IP addresses </a:t>
            </a:r>
          </a:p>
          <a:p>
            <a:pPr marL="171450" lvl="0" indent="-171450" algn="l" rtl="0">
              <a:spcBef>
                <a:spcPts val="0"/>
              </a:spcBef>
              <a:spcAft>
                <a:spcPts val="0"/>
              </a:spcAft>
              <a:buClr>
                <a:schemeClr val="dk1"/>
              </a:buClr>
              <a:buSzPts val="1100"/>
              <a:buFont typeface="Wingdings" panose="05000000000000000000" pitchFamily="2" charset="2"/>
              <a:buChar char="Ø"/>
            </a:pPr>
            <a:r>
              <a:rPr lang="en-CA" sz="1100" b="1" dirty="0">
                <a:latin typeface="+mn-lt"/>
              </a:rPr>
              <a:t>SYN Proxy Firewall: </a:t>
            </a:r>
            <a:r>
              <a:rPr lang="en-CA" sz="1100" dirty="0">
                <a:latin typeface="+mn-lt"/>
              </a:rPr>
              <a:t>Intercepts and verifies TCP connection requests.</a:t>
            </a:r>
          </a:p>
          <a:p>
            <a:pPr marL="171450" lvl="0" indent="-171450" algn="l" rtl="0">
              <a:spcBef>
                <a:spcPts val="0"/>
              </a:spcBef>
              <a:spcAft>
                <a:spcPts val="0"/>
              </a:spcAft>
              <a:buClr>
                <a:schemeClr val="dk1"/>
              </a:buClr>
              <a:buSzPts val="1100"/>
              <a:buFont typeface="Wingdings" panose="05000000000000000000" pitchFamily="2" charset="2"/>
              <a:buChar char="Ø"/>
            </a:pPr>
            <a:r>
              <a:rPr lang="en-CA" sz="1100" b="1" dirty="0">
                <a:latin typeface="+mn-lt"/>
              </a:rPr>
              <a:t>Quota/Limit</a:t>
            </a:r>
            <a:r>
              <a:rPr lang="en-CA" sz="1100" dirty="0">
                <a:latin typeface="+mn-lt"/>
              </a:rPr>
              <a:t>: Quota enforcement to manage bandwidth allocation.</a:t>
            </a:r>
          </a:p>
        </p:txBody>
      </p:sp>
      <p:pic>
        <p:nvPicPr>
          <p:cNvPr id="271" name="Google Shape;271;p46"/>
          <p:cNvPicPr preferRelativeResize="0"/>
          <p:nvPr/>
        </p:nvPicPr>
        <p:blipFill rotWithShape="1">
          <a:blip r:embed="rId3">
            <a:alphaModFix/>
          </a:blip>
          <a:srcRect t="18916"/>
          <a:stretch/>
        </p:blipFill>
        <p:spPr>
          <a:xfrm rot="-5400000">
            <a:off x="4669932" y="807687"/>
            <a:ext cx="5224699" cy="3609325"/>
          </a:xfrm>
          <a:prstGeom prst="rect">
            <a:avLst/>
          </a:prstGeom>
          <a:noFill/>
          <a:ln>
            <a:noFill/>
          </a:ln>
        </p:spPr>
      </p:pic>
      <p:sp>
        <p:nvSpPr>
          <p:cNvPr id="272" name="Google Shape;272;p46"/>
          <p:cNvSpPr/>
          <p:nvPr/>
        </p:nvSpPr>
        <p:spPr>
          <a:xfrm rot="-5400000">
            <a:off x="8072867" y="942372"/>
            <a:ext cx="5862987" cy="3084618"/>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76087C1-7636-FD48-28DB-0888CC10ED11}"/>
              </a:ext>
            </a:extLst>
          </p:cNvPr>
          <p:cNvPicPr>
            <a:picLocks noChangeAspect="1"/>
          </p:cNvPicPr>
          <p:nvPr/>
        </p:nvPicPr>
        <p:blipFill>
          <a:blip r:embed="rId4"/>
          <a:stretch>
            <a:fillRect/>
          </a:stretch>
        </p:blipFill>
        <p:spPr>
          <a:xfrm>
            <a:off x="6179820" y="1300133"/>
            <a:ext cx="2964180" cy="22479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270;p46">
            <a:extLst>
              <a:ext uri="{FF2B5EF4-FFF2-40B4-BE49-F238E27FC236}">
                <a16:creationId xmlns:a16="http://schemas.microsoft.com/office/drawing/2014/main" id="{221FB8F0-7A04-98C2-6922-0C7C9A1A5D6A}"/>
              </a:ext>
            </a:extLst>
          </p:cNvPr>
          <p:cNvSpPr txBox="1">
            <a:spLocks/>
          </p:cNvSpPr>
          <p:nvPr/>
        </p:nvSpPr>
        <p:spPr>
          <a:xfrm>
            <a:off x="57056" y="2282784"/>
            <a:ext cx="6008653" cy="2532215"/>
          </a:xfrm>
          <a:prstGeom prst="rect">
            <a:avLst/>
          </a:prstGeom>
          <a:solidFill>
            <a:schemeClr val="accent5">
              <a:lumMod val="9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Nunito Light"/>
              <a:buChar char="●"/>
              <a:defRPr sz="12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rchivo"/>
                <a:ea typeface="Archivo"/>
                <a:cs typeface="Archivo"/>
                <a:sym typeface="Archivo"/>
              </a:defRPr>
            </a:lvl9pPr>
          </a:lstStyle>
          <a:p>
            <a:pPr marL="0" indent="0" algn="just">
              <a:buSzPts val="1100"/>
              <a:buFont typeface="Arial"/>
              <a:buNone/>
            </a:pPr>
            <a:r>
              <a:rPr lang="en-US" sz="1400" b="1" dirty="0">
                <a:latin typeface="+mn-lt"/>
              </a:rPr>
              <a:t>Defending at Network Layer </a:t>
            </a:r>
          </a:p>
          <a:p>
            <a:pPr marL="0" indent="0" algn="just">
              <a:buSzPts val="1100"/>
              <a:buFont typeface="Arial"/>
              <a:buNone/>
            </a:pPr>
            <a:endParaRPr lang="en-US" sz="1400" b="1" dirty="0">
              <a:latin typeface="+mn-lt"/>
            </a:endParaRPr>
          </a:p>
          <a:p>
            <a:pPr marL="171450" indent="-171450" algn="just">
              <a:buSzPts val="1100"/>
            </a:pPr>
            <a:r>
              <a:rPr lang="en-US" sz="1100" b="1" dirty="0">
                <a:latin typeface="+mn-lt"/>
              </a:rPr>
              <a:t>SHCF(Simplified Hop Count Filtering): </a:t>
            </a:r>
            <a:r>
              <a:rPr lang="en-US" sz="1100" dirty="0">
                <a:latin typeface="+mn-lt"/>
              </a:rPr>
              <a:t>filters out a large volume of spoofed IP packets. It extracts the first 24-bit source IP address prefix and TTL value from the IP header.</a:t>
            </a:r>
          </a:p>
          <a:p>
            <a:pPr marL="0" indent="0" algn="just">
              <a:buSzPts val="1100"/>
              <a:buNone/>
            </a:pPr>
            <a:endParaRPr lang="en-US" sz="1100" dirty="0">
              <a:latin typeface="+mn-lt"/>
            </a:endParaRPr>
          </a:p>
          <a:p>
            <a:pPr marL="171450" indent="-171450" algn="just">
              <a:buSzPts val="1100"/>
            </a:pPr>
            <a:r>
              <a:rPr lang="en-US" sz="1100" b="1" dirty="0">
                <a:latin typeface="+mn-lt"/>
              </a:rPr>
              <a:t>Construct a SHCF Table-</a:t>
            </a:r>
          </a:p>
          <a:p>
            <a:pPr marL="0" indent="0" algn="just">
              <a:buSzPts val="1100"/>
              <a:buNone/>
            </a:pPr>
            <a:r>
              <a:rPr lang="en-US" sz="1100" dirty="0">
                <a:latin typeface="+mn-lt"/>
              </a:rPr>
              <a:t>    IP Address Grouping according to the first 24 bits.</a:t>
            </a:r>
          </a:p>
          <a:p>
            <a:pPr marL="0" indent="0" algn="just">
              <a:buSzPts val="1100"/>
              <a:buNone/>
            </a:pPr>
            <a:endParaRPr lang="en-US" sz="1100" dirty="0">
              <a:latin typeface="+mn-lt"/>
            </a:endParaRPr>
          </a:p>
          <a:p>
            <a:pPr marL="171450" indent="-171450" algn="just">
              <a:buSzPts val="1100"/>
            </a:pPr>
            <a:r>
              <a:rPr lang="en-US" sz="1100" b="1" dirty="0">
                <a:latin typeface="+mn-lt"/>
              </a:rPr>
              <a:t>Hop-Count Determination: </a:t>
            </a:r>
            <a:r>
              <a:rPr lang="en-US" sz="1100" dirty="0">
                <a:latin typeface="+mn-lt"/>
              </a:rPr>
              <a:t>Packet’s 24-bit address prefix is identified, and its actual hop-count is compared with the one in the SHCF table. If difference in hop-counts exceeds two, the packet is considered spoofed and is dropped.</a:t>
            </a:r>
          </a:p>
          <a:p>
            <a:pPr marL="0" indent="0" algn="just">
              <a:buSzPts val="1100"/>
              <a:buFont typeface="Arial"/>
              <a:buNone/>
            </a:pPr>
            <a:r>
              <a:rPr lang="en-CA" dirty="0"/>
              <a:t>.</a:t>
            </a:r>
          </a:p>
        </p:txBody>
      </p:sp>
      <p:pic>
        <p:nvPicPr>
          <p:cNvPr id="5" name="Picture 4">
            <a:extLst>
              <a:ext uri="{FF2B5EF4-FFF2-40B4-BE49-F238E27FC236}">
                <a16:creationId xmlns:a16="http://schemas.microsoft.com/office/drawing/2014/main" id="{3835C24A-5E58-AC34-E2B6-B6273E582513}"/>
              </a:ext>
            </a:extLst>
          </p:cNvPr>
          <p:cNvPicPr>
            <a:picLocks noChangeAspect="1"/>
          </p:cNvPicPr>
          <p:nvPr/>
        </p:nvPicPr>
        <p:blipFill>
          <a:blip r:embed="rId5">
            <a:alphaModFix amt="85000"/>
          </a:blip>
          <a:stretch>
            <a:fillRect/>
          </a:stretch>
        </p:blipFill>
        <p:spPr>
          <a:xfrm>
            <a:off x="7282281" y="3957732"/>
            <a:ext cx="841254" cy="857267"/>
          </a:xfrm>
          <a:prstGeom prst="rect">
            <a:avLst/>
          </a:prstGeom>
        </p:spPr>
      </p:pic>
      <p:pic>
        <p:nvPicPr>
          <p:cNvPr id="9" name="Picture 8">
            <a:extLst>
              <a:ext uri="{FF2B5EF4-FFF2-40B4-BE49-F238E27FC236}">
                <a16:creationId xmlns:a16="http://schemas.microsoft.com/office/drawing/2014/main" id="{994F836F-20ED-C0FA-97B2-F636BDAFD72C}"/>
              </a:ext>
            </a:extLst>
          </p:cNvPr>
          <p:cNvPicPr>
            <a:picLocks noChangeAspect="1"/>
          </p:cNvPicPr>
          <p:nvPr/>
        </p:nvPicPr>
        <p:blipFill>
          <a:blip r:embed="rId6">
            <a:alphaModFix amt="85000"/>
          </a:blip>
          <a:stretch>
            <a:fillRect/>
          </a:stretch>
        </p:blipFill>
        <p:spPr>
          <a:xfrm>
            <a:off x="8242896" y="44813"/>
            <a:ext cx="706753" cy="681798"/>
          </a:xfrm>
          <a:prstGeom prst="rect">
            <a:avLst/>
          </a:prstGeom>
        </p:spPr>
      </p:pic>
      <p:pic>
        <p:nvPicPr>
          <p:cNvPr id="11" name="Picture 10">
            <a:extLst>
              <a:ext uri="{FF2B5EF4-FFF2-40B4-BE49-F238E27FC236}">
                <a16:creationId xmlns:a16="http://schemas.microsoft.com/office/drawing/2014/main" id="{E817ED29-1B30-817C-A6E4-0420C8AFAD3C}"/>
              </a:ext>
            </a:extLst>
          </p:cNvPr>
          <p:cNvPicPr>
            <a:picLocks noChangeAspect="1"/>
          </p:cNvPicPr>
          <p:nvPr/>
        </p:nvPicPr>
        <p:blipFill>
          <a:blip r:embed="rId7"/>
          <a:stretch>
            <a:fillRect/>
          </a:stretch>
        </p:blipFill>
        <p:spPr>
          <a:xfrm>
            <a:off x="6728747" y="224805"/>
            <a:ext cx="572700" cy="572700"/>
          </a:xfrm>
          <a:prstGeom prst="rect">
            <a:avLst/>
          </a:prstGeom>
        </p:spPr>
      </p:pic>
      <p:pic>
        <p:nvPicPr>
          <p:cNvPr id="13" name="Picture 12">
            <a:extLst>
              <a:ext uri="{FF2B5EF4-FFF2-40B4-BE49-F238E27FC236}">
                <a16:creationId xmlns:a16="http://schemas.microsoft.com/office/drawing/2014/main" id="{03FBEDFA-4E4E-37C4-F3BD-6CFE618CFF85}"/>
              </a:ext>
            </a:extLst>
          </p:cNvPr>
          <p:cNvPicPr>
            <a:picLocks noChangeAspect="1"/>
          </p:cNvPicPr>
          <p:nvPr/>
        </p:nvPicPr>
        <p:blipFill>
          <a:blip r:embed="rId7"/>
          <a:stretch>
            <a:fillRect/>
          </a:stretch>
        </p:blipFill>
        <p:spPr>
          <a:xfrm flipH="1">
            <a:off x="7010399" y="133350"/>
            <a:ext cx="377805" cy="377805"/>
          </a:xfrm>
          <a:prstGeom prst="rect">
            <a:avLst/>
          </a:prstGeom>
        </p:spPr>
      </p:pic>
      <p:pic>
        <p:nvPicPr>
          <p:cNvPr id="15" name="Picture 14">
            <a:extLst>
              <a:ext uri="{FF2B5EF4-FFF2-40B4-BE49-F238E27FC236}">
                <a16:creationId xmlns:a16="http://schemas.microsoft.com/office/drawing/2014/main" id="{0ECBCC51-093A-CB56-9707-360D57C03853}"/>
              </a:ext>
            </a:extLst>
          </p:cNvPr>
          <p:cNvPicPr>
            <a:picLocks noChangeAspect="1"/>
          </p:cNvPicPr>
          <p:nvPr/>
        </p:nvPicPr>
        <p:blipFill>
          <a:blip r:embed="rId7"/>
          <a:stretch>
            <a:fillRect/>
          </a:stretch>
        </p:blipFill>
        <p:spPr>
          <a:xfrm>
            <a:off x="6631154" y="133350"/>
            <a:ext cx="379246" cy="379246"/>
          </a:xfrm>
          <a:prstGeom prst="rect">
            <a:avLst/>
          </a:prstGeom>
        </p:spPr>
      </p:pic>
      <p:pic>
        <p:nvPicPr>
          <p:cNvPr id="17" name="Picture 16">
            <a:extLst>
              <a:ext uri="{FF2B5EF4-FFF2-40B4-BE49-F238E27FC236}">
                <a16:creationId xmlns:a16="http://schemas.microsoft.com/office/drawing/2014/main" id="{5DB7ECAE-0696-5A48-5C2C-E954A06DBBFF}"/>
              </a:ext>
            </a:extLst>
          </p:cNvPr>
          <p:cNvPicPr>
            <a:picLocks noChangeAspect="1"/>
          </p:cNvPicPr>
          <p:nvPr/>
        </p:nvPicPr>
        <p:blipFill>
          <a:blip r:embed="rId8">
            <a:alphaModFix amt="35000"/>
          </a:blip>
          <a:stretch>
            <a:fillRect/>
          </a:stretch>
        </p:blipFill>
        <p:spPr>
          <a:xfrm>
            <a:off x="7615993" y="286350"/>
            <a:ext cx="439350" cy="439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6"/>
          <p:cNvSpPr/>
          <p:nvPr/>
        </p:nvSpPr>
        <p:spPr>
          <a:xfrm rot="5400000" flipH="1">
            <a:off x="-2185865" y="-2595912"/>
            <a:ext cx="4270815" cy="4187470"/>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6"/>
          <p:cNvSpPr txBox="1">
            <a:spLocks noGrp="1"/>
          </p:cNvSpPr>
          <p:nvPr>
            <p:ph type="title"/>
          </p:nvPr>
        </p:nvSpPr>
        <p:spPr>
          <a:xfrm>
            <a:off x="0" y="252238"/>
            <a:ext cx="4852882" cy="4614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dirty="0"/>
              <a:t>Defending at Transport and Application Layer</a:t>
            </a:r>
            <a:endParaRPr sz="2000" dirty="0">
              <a:solidFill>
                <a:schemeClr val="accent1"/>
              </a:solidFill>
            </a:endParaRPr>
          </a:p>
        </p:txBody>
      </p:sp>
      <p:sp>
        <p:nvSpPr>
          <p:cNvPr id="569" name="Google Shape;569;p56"/>
          <p:cNvSpPr txBox="1">
            <a:spLocks noGrp="1"/>
          </p:cNvSpPr>
          <p:nvPr>
            <p:ph type="subTitle" idx="1"/>
          </p:nvPr>
        </p:nvSpPr>
        <p:spPr>
          <a:xfrm>
            <a:off x="160314" y="660324"/>
            <a:ext cx="4692568" cy="247399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200" b="1" dirty="0"/>
              <a:t>TRANSPORT LAYER</a:t>
            </a:r>
          </a:p>
          <a:p>
            <a:pPr marL="0" lvl="0" indent="0" algn="just" rtl="0">
              <a:spcBef>
                <a:spcPts val="0"/>
              </a:spcBef>
              <a:spcAft>
                <a:spcPts val="0"/>
              </a:spcAft>
            </a:pPr>
            <a:r>
              <a:rPr lang="en-US" sz="1100" dirty="0">
                <a:latin typeface="+mj-lt"/>
              </a:rPr>
              <a:t>Attacker sends a high volume of SYN packets to a server which then allocates resources for each connection leading to quick exhaustion of resources. </a:t>
            </a:r>
          </a:p>
          <a:p>
            <a:pPr marL="171450" lvl="0" indent="-171450" algn="just" rtl="0">
              <a:spcBef>
                <a:spcPts val="0"/>
              </a:spcBef>
              <a:spcAft>
                <a:spcPts val="0"/>
              </a:spcAft>
              <a:buFont typeface="Wingdings" panose="05000000000000000000" pitchFamily="2" charset="2"/>
              <a:buChar char="Ø"/>
            </a:pPr>
            <a:r>
              <a:rPr lang="en-US" sz="1100" dirty="0">
                <a:latin typeface="+mj-lt"/>
              </a:rPr>
              <a:t>The SYN Proxy Firewall acts as an intermediary between the client and the server.</a:t>
            </a:r>
          </a:p>
          <a:p>
            <a:pPr marL="171450" lvl="0" indent="-171450" algn="just" rtl="0">
              <a:spcBef>
                <a:spcPts val="0"/>
              </a:spcBef>
              <a:spcAft>
                <a:spcPts val="0"/>
              </a:spcAft>
              <a:buFont typeface="Wingdings" panose="05000000000000000000" pitchFamily="2" charset="2"/>
              <a:buChar char="Ø"/>
            </a:pPr>
            <a:r>
              <a:rPr lang="en-US" sz="1100" dirty="0">
                <a:latin typeface="+mj-lt"/>
              </a:rPr>
              <a:t>The client will respond with an ACK and the firewall establishes a connection with the actual server on behalf of the client.</a:t>
            </a:r>
          </a:p>
          <a:p>
            <a:pPr marL="171450" lvl="0" indent="-171450" algn="just" rtl="0">
              <a:spcBef>
                <a:spcPts val="0"/>
              </a:spcBef>
              <a:spcAft>
                <a:spcPts val="0"/>
              </a:spcAft>
              <a:buFont typeface="Wingdings" panose="05000000000000000000" pitchFamily="2" charset="2"/>
              <a:buChar char="Ø"/>
            </a:pPr>
            <a:r>
              <a:rPr lang="en-US" sz="1100" dirty="0">
                <a:latin typeface="+mj-lt"/>
              </a:rPr>
              <a:t>The firewall translates TCP sequence numbers to maintain connection state.</a:t>
            </a:r>
          </a:p>
          <a:p>
            <a:pPr marL="171450" lvl="0" indent="-171450" algn="just" rtl="0">
              <a:spcBef>
                <a:spcPts val="0"/>
              </a:spcBef>
              <a:spcAft>
                <a:spcPts val="0"/>
              </a:spcAft>
              <a:buFont typeface="Wingdings" panose="05000000000000000000" pitchFamily="2" charset="2"/>
              <a:buChar char="Ø"/>
            </a:pPr>
            <a:r>
              <a:rPr lang="en-US" sz="1100" dirty="0">
                <a:latin typeface="+mj-lt"/>
              </a:rPr>
              <a:t>The firewall, upon not receiving the ACK, terminates the connection, preventing the allocation of server resources.</a:t>
            </a:r>
            <a:endParaRPr sz="1100" dirty="0">
              <a:latin typeface="+mj-lt"/>
            </a:endParaRPr>
          </a:p>
        </p:txBody>
      </p:sp>
      <p:sp>
        <p:nvSpPr>
          <p:cNvPr id="571" name="Google Shape;571;p56"/>
          <p:cNvSpPr/>
          <p:nvPr/>
        </p:nvSpPr>
        <p:spPr>
          <a:xfrm rot="-3126085" flipH="1">
            <a:off x="7066860" y="2522764"/>
            <a:ext cx="5215501" cy="5113721"/>
          </a:xfrm>
          <a:custGeom>
            <a:avLst/>
            <a:gdLst/>
            <a:ahLst/>
            <a:cxnLst/>
            <a:rect l="l" t="t" r="r" b="b"/>
            <a:pathLst>
              <a:path w="158032" h="154948" extrusionOk="0">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9;p56">
            <a:extLst>
              <a:ext uri="{FF2B5EF4-FFF2-40B4-BE49-F238E27FC236}">
                <a16:creationId xmlns:a16="http://schemas.microsoft.com/office/drawing/2014/main" id="{CC61D9B9-DAC0-B174-1195-4BFE9A8D87CF}"/>
              </a:ext>
            </a:extLst>
          </p:cNvPr>
          <p:cNvSpPr txBox="1">
            <a:spLocks/>
          </p:cNvSpPr>
          <p:nvPr/>
        </p:nvSpPr>
        <p:spPr>
          <a:xfrm>
            <a:off x="160314" y="3311689"/>
            <a:ext cx="4692568" cy="1512101"/>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chivo"/>
              <a:buNone/>
              <a:defRPr sz="16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1200"/>
              <a:buFont typeface="Archivo"/>
              <a:buNone/>
              <a:defRPr sz="1200" b="0" i="0" u="none" strike="noStrike" cap="none">
                <a:solidFill>
                  <a:schemeClr val="dk1"/>
                </a:solidFill>
                <a:latin typeface="Archivo"/>
                <a:ea typeface="Archivo"/>
                <a:cs typeface="Archivo"/>
                <a:sym typeface="Archivo"/>
              </a:defRPr>
            </a:lvl9pPr>
          </a:lstStyle>
          <a:p>
            <a:pPr marL="0" indent="0" algn="just"/>
            <a:r>
              <a:rPr lang="en-US" sz="1200" b="1" dirty="0"/>
              <a:t>APPLICATION LAYER</a:t>
            </a:r>
          </a:p>
          <a:p>
            <a:pPr marL="171450" indent="-171450" algn="just">
              <a:buFont typeface="Wingdings" panose="05000000000000000000" pitchFamily="2" charset="2"/>
              <a:buChar char="Ø"/>
            </a:pPr>
            <a:r>
              <a:rPr lang="en-US" sz="1100" dirty="0">
                <a:latin typeface="+mn-lt"/>
              </a:rPr>
              <a:t>Attackers use genuine IP addresses and send large volumes of legitimate HTTP requests to consume server resources like bandwidth. </a:t>
            </a:r>
          </a:p>
          <a:p>
            <a:pPr marL="171450" indent="-171450" algn="just">
              <a:buFont typeface="Wingdings" panose="05000000000000000000" pitchFamily="2" charset="2"/>
              <a:buChar char="Ø"/>
            </a:pPr>
            <a:r>
              <a:rPr lang="en-US" sz="1100" dirty="0">
                <a:latin typeface="+mn-lt"/>
              </a:rPr>
              <a:t>The system sets a limit (quota) on the amount of traffic.</a:t>
            </a:r>
          </a:p>
          <a:p>
            <a:pPr marL="171450" indent="-171450" algn="just">
              <a:buFont typeface="Wingdings" panose="05000000000000000000" pitchFamily="2" charset="2"/>
              <a:buChar char="Ø"/>
            </a:pPr>
            <a:r>
              <a:rPr lang="en-US" sz="1100" dirty="0">
                <a:latin typeface="+mn-lt"/>
              </a:rPr>
              <a:t>When a client exceeds this quota, the bandwidth is reduced to 1/10th of their normal allocation.</a:t>
            </a:r>
          </a:p>
          <a:p>
            <a:pPr marL="0" indent="0" algn="just"/>
            <a:endParaRPr lang="en-US" sz="1200" dirty="0"/>
          </a:p>
        </p:txBody>
      </p:sp>
      <p:pic>
        <p:nvPicPr>
          <p:cNvPr id="10" name="Picture 9" descr="A diagram of a network connection&#10;&#10;Description automatically generated">
            <a:extLst>
              <a:ext uri="{FF2B5EF4-FFF2-40B4-BE49-F238E27FC236}">
                <a16:creationId xmlns:a16="http://schemas.microsoft.com/office/drawing/2014/main" id="{B43C26FF-C643-D929-D966-D0605EBBB1F1}"/>
              </a:ext>
            </a:extLst>
          </p:cNvPr>
          <p:cNvPicPr>
            <a:picLocks noChangeAspect="1"/>
          </p:cNvPicPr>
          <p:nvPr/>
        </p:nvPicPr>
        <p:blipFill>
          <a:blip r:embed="rId3"/>
          <a:stretch>
            <a:fillRect/>
          </a:stretch>
        </p:blipFill>
        <p:spPr>
          <a:xfrm>
            <a:off x="5245734" y="140618"/>
            <a:ext cx="3737952" cy="2153307"/>
          </a:xfrm>
          <a:prstGeom prst="rect">
            <a:avLst/>
          </a:prstGeom>
          <a:ln>
            <a:noFill/>
          </a:ln>
          <a:effectLst>
            <a:outerShdw blurRad="190500" algn="tl" rotWithShape="0">
              <a:srgbClr val="000000">
                <a:alpha val="70000"/>
              </a:srgbClr>
            </a:outerShdw>
          </a:effectLst>
        </p:spPr>
      </p:pic>
      <p:graphicFrame>
        <p:nvGraphicFramePr>
          <p:cNvPr id="3" name="Table 2">
            <a:extLst>
              <a:ext uri="{FF2B5EF4-FFF2-40B4-BE49-F238E27FC236}">
                <a16:creationId xmlns:a16="http://schemas.microsoft.com/office/drawing/2014/main" id="{03B0100A-26E5-FEAC-6EAA-60A9AB5E2673}"/>
              </a:ext>
            </a:extLst>
          </p:cNvPr>
          <p:cNvGraphicFramePr>
            <a:graphicFrameLocks noGrp="1"/>
          </p:cNvGraphicFramePr>
          <p:nvPr>
            <p:extLst>
              <p:ext uri="{D42A27DB-BD31-4B8C-83A1-F6EECF244321}">
                <p14:modId xmlns:p14="http://schemas.microsoft.com/office/powerpoint/2010/main" val="437278728"/>
              </p:ext>
            </p:extLst>
          </p:nvPr>
        </p:nvGraphicFramePr>
        <p:xfrm>
          <a:off x="5161914" y="2789049"/>
          <a:ext cx="3821772" cy="2362200"/>
        </p:xfrm>
        <a:graphic>
          <a:graphicData uri="http://schemas.openxmlformats.org/drawingml/2006/table">
            <a:tbl>
              <a:tblPr firstRow="1" bandRow="1">
                <a:tableStyleId>{EA82FB9A-90E5-449C-8A5A-63AD64EE1075}</a:tableStyleId>
              </a:tblPr>
              <a:tblGrid>
                <a:gridCol w="1910886">
                  <a:extLst>
                    <a:ext uri="{9D8B030D-6E8A-4147-A177-3AD203B41FA5}">
                      <a16:colId xmlns:a16="http://schemas.microsoft.com/office/drawing/2014/main" val="3618367501"/>
                    </a:ext>
                  </a:extLst>
                </a:gridCol>
                <a:gridCol w="1910886">
                  <a:extLst>
                    <a:ext uri="{9D8B030D-6E8A-4147-A177-3AD203B41FA5}">
                      <a16:colId xmlns:a16="http://schemas.microsoft.com/office/drawing/2014/main" val="2909179499"/>
                    </a:ext>
                  </a:extLst>
                </a:gridCol>
              </a:tblGrid>
              <a:tr h="277846">
                <a:tc>
                  <a:txBody>
                    <a:bodyPr/>
                    <a:lstStyle/>
                    <a:p>
                      <a:pPr algn="ctr"/>
                      <a:r>
                        <a:rPr lang="en-IN" b="1" dirty="0"/>
                        <a:t>PROS</a:t>
                      </a:r>
                    </a:p>
                  </a:txBody>
                  <a:tcPr>
                    <a:solidFill>
                      <a:schemeClr val="tx2">
                        <a:lumMod val="60000"/>
                        <a:lumOff val="40000"/>
                      </a:schemeClr>
                    </a:solidFill>
                  </a:tcPr>
                </a:tc>
                <a:tc>
                  <a:txBody>
                    <a:bodyPr/>
                    <a:lstStyle/>
                    <a:p>
                      <a:pPr algn="ctr"/>
                      <a:r>
                        <a:rPr lang="en-IN" b="1" dirty="0"/>
                        <a:t>CONS</a:t>
                      </a:r>
                    </a:p>
                  </a:txBody>
                  <a:tcPr>
                    <a:solidFill>
                      <a:schemeClr val="tx2">
                        <a:lumMod val="60000"/>
                        <a:lumOff val="40000"/>
                      </a:schemeClr>
                    </a:solidFill>
                  </a:tcPr>
                </a:tc>
                <a:extLst>
                  <a:ext uri="{0D108BD9-81ED-4DB2-BD59-A6C34878D82A}">
                    <a16:rowId xmlns:a16="http://schemas.microsoft.com/office/drawing/2014/main" val="3140899006"/>
                  </a:ext>
                </a:extLst>
              </a:tr>
              <a:tr h="833538">
                <a:tc>
                  <a:txBody>
                    <a:bodyPr/>
                    <a:lstStyle/>
                    <a:p>
                      <a:r>
                        <a:rPr lang="en-US" sz="900" b="1" dirty="0"/>
                        <a:t>High Efficiency in Filtering Illegitimate Traffic: </a:t>
                      </a:r>
                      <a:r>
                        <a:rPr lang="en-US" sz="900" dirty="0"/>
                        <a:t>The combination of statistical filtering and traffic separating illegitimate from legitimate traffic.</a:t>
                      </a:r>
                      <a:endParaRPr lang="en-IN" sz="900" dirty="0"/>
                    </a:p>
                  </a:txBody>
                  <a:tcPr/>
                </a:tc>
                <a:tc>
                  <a:txBody>
                    <a:bodyPr/>
                    <a:lstStyle/>
                    <a:p>
                      <a:r>
                        <a:rPr lang="en-US" sz="900" b="1" dirty="0"/>
                        <a:t>Potential for Legitimate Traffic Delay or Blockage: </a:t>
                      </a:r>
                      <a:r>
                        <a:rPr lang="en-US" sz="900" dirty="0"/>
                        <a:t>delay or block legitimate traffic when attack patterns mimic normal traffic, leading to service disruptions.</a:t>
                      </a:r>
                      <a:endParaRPr lang="en-IN" sz="900" dirty="0"/>
                    </a:p>
                  </a:txBody>
                  <a:tcPr/>
                </a:tc>
                <a:extLst>
                  <a:ext uri="{0D108BD9-81ED-4DB2-BD59-A6C34878D82A}">
                    <a16:rowId xmlns:a16="http://schemas.microsoft.com/office/drawing/2014/main" val="897766118"/>
                  </a:ext>
                </a:extLst>
              </a:tr>
              <a:tr h="833538">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900" b="1" dirty="0">
                          <a:effectLst/>
                        </a:rPr>
                        <a:t>Improved Traffic Management:</a:t>
                      </a:r>
                      <a:r>
                        <a:rPr lang="en-US" sz="900" dirty="0">
                          <a:effectLst/>
                        </a:rPr>
                        <a:t> ACLs can block known malicious sources, while the Threshold Limit can control the rate of traffic, reducing server overloads.</a:t>
                      </a:r>
                    </a:p>
                    <a:p>
                      <a:pPr fontAlgn="base"/>
                      <a:endParaRPr lang="en-US" sz="900" dirty="0">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900" b="1" dirty="0">
                          <a:effectLst/>
                        </a:rPr>
                        <a:t>Potential for Legitimate Traffic Blockage:</a:t>
                      </a:r>
                      <a:r>
                        <a:rPr lang="en-US" sz="900" dirty="0">
                          <a:effectLst/>
                        </a:rPr>
                        <a:t> especially if the ACLs are too restrictive or the threshold is set too low.</a:t>
                      </a:r>
                    </a:p>
                    <a:p>
                      <a:pPr fontAlgn="base"/>
                      <a:endParaRPr lang="en-US" sz="900" dirty="0">
                        <a:effectLst/>
                      </a:endParaRPr>
                    </a:p>
                  </a:txBody>
                  <a:tcPr anchor="ctr"/>
                </a:tc>
                <a:extLst>
                  <a:ext uri="{0D108BD9-81ED-4DB2-BD59-A6C34878D82A}">
                    <a16:rowId xmlns:a16="http://schemas.microsoft.com/office/drawing/2014/main" val="800716174"/>
                  </a:ext>
                </a:extLst>
              </a:tr>
              <a:tr h="208385">
                <a:tc gridSpan="2">
                  <a:txBody>
                    <a:bodyPr/>
                    <a:lstStyle/>
                    <a:p>
                      <a:endParaRPr lang="en-IN" sz="900" dirty="0"/>
                    </a:p>
                  </a:txBody>
                  <a:tcPr/>
                </a:tc>
                <a:tc hMerge="1">
                  <a:txBody>
                    <a:bodyPr/>
                    <a:lstStyle/>
                    <a:p>
                      <a:endParaRPr lang="en-IN" dirty="0"/>
                    </a:p>
                  </a:txBody>
                  <a:tcPr/>
                </a:tc>
                <a:extLst>
                  <a:ext uri="{0D108BD9-81ED-4DB2-BD59-A6C34878D82A}">
                    <a16:rowId xmlns:a16="http://schemas.microsoft.com/office/drawing/2014/main" val="609302008"/>
                  </a:ext>
                </a:extLst>
              </a:tr>
            </a:tbl>
          </a:graphicData>
        </a:graphic>
      </p:graphicFrame>
    </p:spTree>
  </p:cSld>
  <p:clrMapOvr>
    <a:masterClrMapping/>
  </p:clrMapOvr>
</p:sld>
</file>

<file path=ppt/theme/theme1.xml><?xml version="1.0" encoding="utf-8"?>
<a:theme xmlns:a="http://schemas.openxmlformats.org/drawingml/2006/main" name="Cybersecurity Industry by Slidesgo">
  <a:themeElements>
    <a:clrScheme name="Simple Light">
      <a:dk1>
        <a:srgbClr val="3A3E5F"/>
      </a:dk1>
      <a:lt1>
        <a:srgbClr val="FFFFFF"/>
      </a:lt1>
      <a:dk2>
        <a:srgbClr val="E0E0E0"/>
      </a:dk2>
      <a:lt2>
        <a:srgbClr val="8ED835"/>
      </a:lt2>
      <a:accent1>
        <a:srgbClr val="0BA391"/>
      </a:accent1>
      <a:accent2>
        <a:srgbClr val="09607D"/>
      </a:accent2>
      <a:accent3>
        <a:srgbClr val="F8C430"/>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3085</TotalTime>
  <Words>2329</Words>
  <Application>Microsoft Office PowerPoint</Application>
  <PresentationFormat>On-screen Show (16:9)</PresentationFormat>
  <Paragraphs>306</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Nunito Light</vt:lpstr>
      <vt:lpstr>Wingdings</vt:lpstr>
      <vt:lpstr>Bebas Neue</vt:lpstr>
      <vt:lpstr>Poppins</vt:lpstr>
      <vt:lpstr>Archivo</vt:lpstr>
      <vt:lpstr>Arial</vt:lpstr>
      <vt:lpstr>Raleway</vt:lpstr>
      <vt:lpstr>Cybersecurity Industry by Slidesgo</vt:lpstr>
      <vt:lpstr>Emerging Challenges in Web Application Security: Defence Strategies</vt:lpstr>
      <vt:lpstr>Work Outline: Classification of our work</vt:lpstr>
      <vt:lpstr>PowerPoint Presentation</vt:lpstr>
      <vt:lpstr>Defense Against Cross Site Scripting </vt:lpstr>
      <vt:lpstr>Moving Target Defense (MTD) Technology</vt:lpstr>
      <vt:lpstr>Defense Mechanisms Against SQL Injection in DVWA</vt:lpstr>
      <vt:lpstr>Defense techniques by security level ( Secure Coding Practices)</vt:lpstr>
      <vt:lpstr>Three Layer Defense Mechanism against DDoS attack</vt:lpstr>
      <vt:lpstr>Defending at Transport and Application Layer</vt:lpstr>
      <vt:lpstr>Honeypot Against Brute Force Attacks</vt:lpstr>
      <vt:lpstr>Visual Cryptography against text-based captcha attack</vt:lpstr>
      <vt:lpstr>Mbots against web crawlers</vt:lpstr>
      <vt:lpstr>Web Application</vt:lpstr>
      <vt:lpstr>Comparison</vt:lpstr>
      <vt:lpstr>Team Member Contribution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Industry</dc:title>
  <dc:creator>zoha</dc:creator>
  <cp:lastModifiedBy>Zoha Fatima</cp:lastModifiedBy>
  <cp:revision>29</cp:revision>
  <dcterms:modified xsi:type="dcterms:W3CDTF">2024-04-10T14:45:13Z</dcterms:modified>
</cp:coreProperties>
</file>